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 id="264" r:id="rId42"/>
    <p:sldId id="265" r:id="rId43"/>
    <p:sldId id="266"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charset="1" panose="00000500000000000000"/>
      <p:regular r:id="rId10"/>
    </p:embeddedFont>
    <p:embeddedFont>
      <p:font typeface="Montserrat Bold" charset="1" panose="00000600000000000000"/>
      <p:regular r:id="rId11"/>
    </p:embeddedFont>
    <p:embeddedFont>
      <p:font typeface="Montserrat Italics" charset="1" panose="00000500000000000000"/>
      <p:regular r:id="rId12"/>
    </p:embeddedFont>
    <p:embeddedFont>
      <p:font typeface="Montserrat Bold Italics" charset="1" panose="00000600000000000000"/>
      <p:regular r:id="rId13"/>
    </p:embeddedFont>
    <p:embeddedFont>
      <p:font typeface="Lato" charset="1" panose="020F0502020204030203"/>
      <p:regular r:id="rId14"/>
    </p:embeddedFont>
    <p:embeddedFont>
      <p:font typeface="Lato Bold" charset="1" panose="020F0502020204030203"/>
      <p:regular r:id="rId15"/>
    </p:embeddedFont>
    <p:embeddedFont>
      <p:font typeface="Lato Italics" charset="1" panose="020F0502020204030203"/>
      <p:regular r:id="rId16"/>
    </p:embeddedFont>
    <p:embeddedFont>
      <p:font typeface="Lato Bold Italics" charset="1" panose="020F0502020204030203"/>
      <p:regular r:id="rId17"/>
    </p:embeddedFont>
    <p:embeddedFont>
      <p:font typeface="Lato Bold" charset="1" panose="020F0502020204030203"/>
      <p:regular r:id="rId18"/>
    </p:embeddedFont>
    <p:embeddedFont>
      <p:font typeface="Lato Bold Bold" charset="1" panose="020F0502020204030203"/>
      <p:regular r:id="rId19"/>
    </p:embeddedFont>
    <p:embeddedFont>
      <p:font typeface="Lato Bold Italics" charset="1" panose="020F0502020204030203"/>
      <p:regular r:id="rId20"/>
    </p:embeddedFont>
    <p:embeddedFont>
      <p:font typeface="Lato Bold Bold Italics" charset="1" panose="020F0502020204030203"/>
      <p:regular r:id="rId21"/>
    </p:embeddedFont>
    <p:embeddedFont>
      <p:font typeface="Alegreya Bold" charset="1" panose="00000800000000000000"/>
      <p:regular r:id="rId22"/>
    </p:embeddedFont>
    <p:embeddedFont>
      <p:font typeface="Alegreya Bold Bold" charset="1" panose="00000A00000000000000"/>
      <p:regular r:id="rId23"/>
    </p:embeddedFont>
    <p:embeddedFont>
      <p:font typeface="Alegreya Bold Italics" charset="1" panose="00000800000000000000"/>
      <p:regular r:id="rId24"/>
    </p:embeddedFont>
    <p:embeddedFont>
      <p:font typeface="Alegreya Bold Bold Italics" charset="1" panose="00000A00000000000000"/>
      <p:regular r:id="rId25"/>
    </p:embeddedFont>
    <p:embeddedFont>
      <p:font typeface="Canva Sans" charset="1" panose="020B0503030501040103"/>
      <p:regular r:id="rId26"/>
    </p:embeddedFont>
    <p:embeddedFont>
      <p:font typeface="Canva Sans Bold" charset="1" panose="020B0803030501040103"/>
      <p:regular r:id="rId27"/>
    </p:embeddedFont>
    <p:embeddedFont>
      <p:font typeface="Canva Sans Italics" charset="1" panose="020B0503030501040103"/>
      <p:regular r:id="rId28"/>
    </p:embeddedFont>
    <p:embeddedFont>
      <p:font typeface="Canva Sans Bold Italics" charset="1" panose="020B0803030501040103"/>
      <p:regular r:id="rId29"/>
    </p:embeddedFont>
    <p:embeddedFont>
      <p:font typeface="Arial" charset="1" panose="020B0502020202020204"/>
      <p:regular r:id="rId30"/>
    </p:embeddedFont>
    <p:embeddedFont>
      <p:font typeface="Arial Bold" charset="1" panose="020B0802020202020204"/>
      <p:regular r:id="rId31"/>
    </p:embeddedFont>
    <p:embeddedFont>
      <p:font typeface="Arial Italics" charset="1" panose="020B0502020202090204"/>
      <p:regular r:id="rId32"/>
    </p:embeddedFont>
    <p:embeddedFont>
      <p:font typeface="Arial Bold Italics" charset="1" panose="020B08020202020902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 Id="rId7"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3.png" Type="http://schemas.openxmlformats.org/officeDocument/2006/relationships/image"/><Relationship Id="rId7" Target="../media/image14.png" Type="http://schemas.openxmlformats.org/officeDocument/2006/relationships/image"/><Relationship Id="rId8"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150748" y="297950"/>
            <a:ext cx="10315800" cy="10287000"/>
          </a:xfrm>
          <a:custGeom>
            <a:avLst/>
            <a:gdLst/>
            <a:ahLst/>
            <a:cxnLst/>
            <a:rect r="r" b="b" t="t" l="l"/>
            <a:pathLst>
              <a:path h="10287000" w="10315800">
                <a:moveTo>
                  <a:pt x="0" y="0"/>
                </a:moveTo>
                <a:lnTo>
                  <a:pt x="10315800" y="0"/>
                </a:lnTo>
                <a:lnTo>
                  <a:pt x="10315800" y="10287000"/>
                </a:lnTo>
                <a:lnTo>
                  <a:pt x="0" y="10287000"/>
                </a:lnTo>
                <a:lnTo>
                  <a:pt x="0" y="0"/>
                </a:lnTo>
                <a:close/>
              </a:path>
            </a:pathLst>
          </a:custGeom>
          <a:blipFill>
            <a:blip r:embed="rId2">
              <a:alphaModFix amt="52000"/>
            </a:blip>
            <a:stretch>
              <a:fillRect l="-38640" t="0" r="-38640" b="0"/>
            </a:stretch>
          </a:blipFill>
        </p:spPr>
      </p:sp>
      <p:sp>
        <p:nvSpPr>
          <p:cNvPr name="Freeform 3" id="3"/>
          <p:cNvSpPr/>
          <p:nvPr/>
        </p:nvSpPr>
        <p:spPr>
          <a:xfrm flipH="false" flipV="false" rot="-10800000">
            <a:off x="13953600" y="-50"/>
            <a:ext cx="4334400" cy="4025400"/>
          </a:xfrm>
          <a:custGeom>
            <a:avLst/>
            <a:gdLst/>
            <a:ahLst/>
            <a:cxnLst/>
            <a:rect r="r" b="b" t="t" l="l"/>
            <a:pathLst>
              <a:path h="4025400" w="4334400">
                <a:moveTo>
                  <a:pt x="0" y="0"/>
                </a:moveTo>
                <a:lnTo>
                  <a:pt x="4334400" y="0"/>
                </a:lnTo>
                <a:lnTo>
                  <a:pt x="4334400" y="4025400"/>
                </a:lnTo>
                <a:lnTo>
                  <a:pt x="0" y="4025400"/>
                </a:lnTo>
                <a:lnTo>
                  <a:pt x="0" y="0"/>
                </a:lnTo>
                <a:close/>
              </a:path>
            </a:pathLst>
          </a:custGeom>
          <a:blipFill>
            <a:blip r:embed="rId3"/>
            <a:stretch>
              <a:fillRect l="-32810" t="-67775" r="-101401" b="-21367"/>
            </a:stretch>
          </a:blipFill>
        </p:spPr>
      </p:sp>
      <p:grpSp>
        <p:nvGrpSpPr>
          <p:cNvPr name="Group 4" id="4"/>
          <p:cNvGrpSpPr/>
          <p:nvPr/>
        </p:nvGrpSpPr>
        <p:grpSpPr>
          <a:xfrm rot="-5400000">
            <a:off x="11692" y="-9672"/>
            <a:ext cx="4582800" cy="4600200"/>
            <a:chOff x="0" y="0"/>
            <a:chExt cx="6110400" cy="6133600"/>
          </a:xfrm>
        </p:grpSpPr>
        <p:sp>
          <p:nvSpPr>
            <p:cNvPr name="Freeform 5" id="5"/>
            <p:cNvSpPr/>
            <p:nvPr/>
          </p:nvSpPr>
          <p:spPr>
            <a:xfrm flipH="false" flipV="false" rot="0">
              <a:off x="0" y="0"/>
              <a:ext cx="6110351" cy="6133592"/>
            </a:xfrm>
            <a:custGeom>
              <a:avLst/>
              <a:gdLst/>
              <a:ahLst/>
              <a:cxnLst/>
              <a:rect r="r" b="b" t="t" l="l"/>
              <a:pathLst>
                <a:path h="6133592" w="6110351">
                  <a:moveTo>
                    <a:pt x="0" y="3066796"/>
                  </a:moveTo>
                  <a:lnTo>
                    <a:pt x="3055239" y="0"/>
                  </a:lnTo>
                  <a:lnTo>
                    <a:pt x="6110351" y="0"/>
                  </a:lnTo>
                  <a:lnTo>
                    <a:pt x="0" y="6133592"/>
                  </a:lnTo>
                  <a:close/>
                </a:path>
              </a:pathLst>
            </a:custGeom>
            <a:solidFill>
              <a:srgbClr val="0145AC"/>
            </a:solidFill>
          </p:spPr>
        </p:sp>
      </p:grpSp>
      <p:grpSp>
        <p:nvGrpSpPr>
          <p:cNvPr name="Group 6" id="6"/>
          <p:cNvGrpSpPr/>
          <p:nvPr/>
        </p:nvGrpSpPr>
        <p:grpSpPr>
          <a:xfrm rot="0">
            <a:off x="1028700" y="1084775"/>
            <a:ext cx="4600200" cy="4582800"/>
            <a:chOff x="0" y="0"/>
            <a:chExt cx="6133600" cy="6110400"/>
          </a:xfrm>
        </p:grpSpPr>
        <p:sp>
          <p:nvSpPr>
            <p:cNvPr name="Freeform 7" id="7"/>
            <p:cNvSpPr/>
            <p:nvPr/>
          </p:nvSpPr>
          <p:spPr>
            <a:xfrm flipH="false" flipV="false" rot="0">
              <a:off x="0" y="0"/>
              <a:ext cx="6133592" cy="6110351"/>
            </a:xfrm>
            <a:custGeom>
              <a:avLst/>
              <a:gdLst/>
              <a:ahLst/>
              <a:cxnLst/>
              <a:rect r="r" b="b" t="t" l="l"/>
              <a:pathLst>
                <a:path h="6110351" w="6133592">
                  <a:moveTo>
                    <a:pt x="6133592" y="3055239"/>
                  </a:moveTo>
                  <a:lnTo>
                    <a:pt x="3066796" y="0"/>
                  </a:lnTo>
                  <a:lnTo>
                    <a:pt x="0" y="0"/>
                  </a:lnTo>
                  <a:lnTo>
                    <a:pt x="6133592" y="6110351"/>
                  </a:lnTo>
                  <a:close/>
                </a:path>
              </a:pathLst>
            </a:custGeom>
            <a:solidFill>
              <a:srgbClr val="82C7A5"/>
            </a:solidFill>
          </p:spPr>
        </p:sp>
      </p:grpSp>
      <p:sp>
        <p:nvSpPr>
          <p:cNvPr name="TextBox 8" id="8"/>
          <p:cNvSpPr txBox="true"/>
          <p:nvPr/>
        </p:nvSpPr>
        <p:spPr>
          <a:xfrm rot="0">
            <a:off x="6428822" y="3248225"/>
            <a:ext cx="9852150" cy="2419350"/>
          </a:xfrm>
          <a:prstGeom prst="rect">
            <a:avLst/>
          </a:prstGeom>
        </p:spPr>
        <p:txBody>
          <a:bodyPr anchor="t" rtlCol="false" tIns="0" lIns="0" bIns="0" rIns="0">
            <a:spAutoFit/>
          </a:bodyPr>
          <a:lstStyle/>
          <a:p>
            <a:pPr algn="l">
              <a:lnSpc>
                <a:spcPts val="9600"/>
              </a:lnSpc>
            </a:pPr>
            <a:r>
              <a:rPr lang="en-US" sz="8000">
                <a:solidFill>
                  <a:srgbClr val="FFFFFF"/>
                </a:solidFill>
                <a:latin typeface="Montserrat Bold"/>
              </a:rPr>
              <a:t>Hack-7-Days</a:t>
            </a:r>
          </a:p>
          <a:p>
            <a:pPr algn="l">
              <a:lnSpc>
                <a:spcPts val="9600"/>
              </a:lnSpc>
            </a:pPr>
          </a:p>
        </p:txBody>
      </p:sp>
      <p:sp>
        <p:nvSpPr>
          <p:cNvPr name="TextBox 9" id="9"/>
          <p:cNvSpPr txBox="true"/>
          <p:nvPr/>
        </p:nvSpPr>
        <p:spPr>
          <a:xfrm rot="0">
            <a:off x="6491300" y="4581828"/>
            <a:ext cx="7261350" cy="495300"/>
          </a:xfrm>
          <a:prstGeom prst="rect">
            <a:avLst/>
          </a:prstGeom>
        </p:spPr>
        <p:txBody>
          <a:bodyPr anchor="t" rtlCol="false" tIns="0" lIns="0" bIns="0" rIns="0">
            <a:spAutoFit/>
          </a:bodyPr>
          <a:lstStyle/>
          <a:p>
            <a:pPr algn="l">
              <a:lnSpc>
                <a:spcPts val="3959"/>
              </a:lnSpc>
            </a:pPr>
            <a:r>
              <a:rPr lang="en-US" sz="3299">
                <a:solidFill>
                  <a:srgbClr val="FFFFFF"/>
                </a:solidFill>
                <a:latin typeface="Lato"/>
              </a:rPr>
              <a:t>Hansraj College, University of Delhi</a:t>
            </a:r>
          </a:p>
        </p:txBody>
      </p:sp>
      <p:sp>
        <p:nvSpPr>
          <p:cNvPr name="TextBox 10" id="10"/>
          <p:cNvSpPr txBox="true"/>
          <p:nvPr/>
        </p:nvSpPr>
        <p:spPr>
          <a:xfrm rot="0">
            <a:off x="6491300" y="2557851"/>
            <a:ext cx="6035550" cy="523875"/>
          </a:xfrm>
          <a:prstGeom prst="rect">
            <a:avLst/>
          </a:prstGeom>
        </p:spPr>
        <p:txBody>
          <a:bodyPr anchor="t" rtlCol="false" tIns="0" lIns="0" bIns="0" rIns="0">
            <a:spAutoFit/>
          </a:bodyPr>
          <a:lstStyle/>
          <a:p>
            <a:pPr algn="l">
              <a:lnSpc>
                <a:spcPts val="4199"/>
              </a:lnSpc>
            </a:pPr>
            <a:r>
              <a:rPr lang="en-US" sz="3499">
                <a:solidFill>
                  <a:srgbClr val="FFFFFF"/>
                </a:solidFill>
                <a:latin typeface="Lato"/>
              </a:rPr>
              <a:t>Tezos India x Hansraj College</a:t>
            </a:r>
          </a:p>
        </p:txBody>
      </p:sp>
      <p:sp>
        <p:nvSpPr>
          <p:cNvPr name="TextBox 11" id="11"/>
          <p:cNvSpPr txBox="true"/>
          <p:nvPr/>
        </p:nvSpPr>
        <p:spPr>
          <a:xfrm rot="0">
            <a:off x="460773" y="9029577"/>
            <a:ext cx="7261350" cy="647700"/>
          </a:xfrm>
          <a:prstGeom prst="rect">
            <a:avLst/>
          </a:prstGeom>
        </p:spPr>
        <p:txBody>
          <a:bodyPr anchor="t" rtlCol="false" tIns="0" lIns="0" bIns="0" rIns="0">
            <a:spAutoFit/>
          </a:bodyPr>
          <a:lstStyle/>
          <a:p>
            <a:pPr algn="l">
              <a:lnSpc>
                <a:spcPts val="5159"/>
              </a:lnSpc>
            </a:pPr>
            <a:r>
              <a:rPr lang="en-US" sz="4299">
                <a:solidFill>
                  <a:srgbClr val="FFFFFF"/>
                </a:solidFill>
                <a:latin typeface="Lato Bold Bold"/>
              </a:rPr>
              <a:t>TEAM NAME :  APNI CAR</a:t>
            </a:r>
          </a:p>
        </p:txBody>
      </p:sp>
      <p:sp>
        <p:nvSpPr>
          <p:cNvPr name="Freeform 12" id="12"/>
          <p:cNvSpPr/>
          <p:nvPr/>
        </p:nvSpPr>
        <p:spPr>
          <a:xfrm flipH="false" flipV="false" rot="0">
            <a:off x="11166568" y="297950"/>
            <a:ext cx="2142080" cy="2093402"/>
          </a:xfrm>
          <a:custGeom>
            <a:avLst/>
            <a:gdLst/>
            <a:ahLst/>
            <a:cxnLst/>
            <a:rect r="r" b="b" t="t" l="l"/>
            <a:pathLst>
              <a:path h="2093402" w="2142080">
                <a:moveTo>
                  <a:pt x="0" y="0"/>
                </a:moveTo>
                <a:lnTo>
                  <a:pt x="2142080" y="0"/>
                </a:lnTo>
                <a:lnTo>
                  <a:pt x="2142080" y="2093402"/>
                </a:lnTo>
                <a:lnTo>
                  <a:pt x="0" y="2093402"/>
                </a:lnTo>
                <a:lnTo>
                  <a:pt x="0" y="0"/>
                </a:lnTo>
                <a:close/>
              </a:path>
            </a:pathLst>
          </a:custGeom>
          <a:blipFill>
            <a:blip r:embed="rId4"/>
            <a:stretch>
              <a:fillRect l="0" t="-3249" r="0" b="-3252"/>
            </a:stretch>
          </a:blipFill>
        </p:spPr>
      </p:sp>
      <p:sp>
        <p:nvSpPr>
          <p:cNvPr name="TextBox 13" id="13"/>
          <p:cNvSpPr txBox="true"/>
          <p:nvPr/>
        </p:nvSpPr>
        <p:spPr>
          <a:xfrm rot="0">
            <a:off x="10219925" y="1011050"/>
            <a:ext cx="514950" cy="657675"/>
          </a:xfrm>
          <a:prstGeom prst="rect">
            <a:avLst/>
          </a:prstGeom>
        </p:spPr>
        <p:txBody>
          <a:bodyPr anchor="t" rtlCol="false" tIns="0" lIns="0" bIns="0" rIns="0">
            <a:spAutoFit/>
          </a:bodyPr>
          <a:lstStyle/>
          <a:p>
            <a:pPr algn="l">
              <a:lnSpc>
                <a:spcPts val="3600"/>
              </a:lnSpc>
            </a:pPr>
            <a:r>
              <a:rPr lang="en-US" sz="3000">
                <a:solidFill>
                  <a:srgbClr val="FFFFFF"/>
                </a:solidFill>
                <a:latin typeface="Lato Bold"/>
              </a:rPr>
              <a:t>X</a:t>
            </a:r>
          </a:p>
        </p:txBody>
      </p:sp>
      <p:sp>
        <p:nvSpPr>
          <p:cNvPr name="Freeform 14" id="14"/>
          <p:cNvSpPr/>
          <p:nvPr/>
        </p:nvSpPr>
        <p:spPr>
          <a:xfrm flipH="false" flipV="false" rot="0">
            <a:off x="3341848" y="393792"/>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5"/>
            <a:stretch>
              <a:fillRect l="0" t="0" r="0" b="0"/>
            </a:stretch>
          </a:blipFill>
        </p:spPr>
      </p:sp>
      <p:sp>
        <p:nvSpPr>
          <p:cNvPr name="Freeform 15" id="15"/>
          <p:cNvSpPr/>
          <p:nvPr/>
        </p:nvSpPr>
        <p:spPr>
          <a:xfrm flipH="false" flipV="false" rot="0">
            <a:off x="1481874" y="5667575"/>
            <a:ext cx="4423968" cy="2616862"/>
          </a:xfrm>
          <a:custGeom>
            <a:avLst/>
            <a:gdLst/>
            <a:ahLst/>
            <a:cxnLst/>
            <a:rect r="r" b="b" t="t" l="l"/>
            <a:pathLst>
              <a:path h="2616862" w="4423968">
                <a:moveTo>
                  <a:pt x="0" y="0"/>
                </a:moveTo>
                <a:lnTo>
                  <a:pt x="4423968" y="0"/>
                </a:lnTo>
                <a:lnTo>
                  <a:pt x="4423968" y="2616862"/>
                </a:lnTo>
                <a:lnTo>
                  <a:pt x="0" y="2616862"/>
                </a:lnTo>
                <a:lnTo>
                  <a:pt x="0" y="0"/>
                </a:lnTo>
                <a:close/>
              </a:path>
            </a:pathLst>
          </a:custGeom>
          <a:blipFill>
            <a:blip r:embed="rId6"/>
            <a:stretch>
              <a:fillRect l="0" t="-15975" r="0" b="-13264"/>
            </a:stretch>
          </a:blipFill>
        </p:spPr>
      </p:sp>
      <p:grpSp>
        <p:nvGrpSpPr>
          <p:cNvPr name="Group 16" id="16"/>
          <p:cNvGrpSpPr/>
          <p:nvPr/>
        </p:nvGrpSpPr>
        <p:grpSpPr>
          <a:xfrm rot="8099963">
            <a:off x="16370235" y="9076949"/>
            <a:ext cx="2832030" cy="1425554"/>
            <a:chOff x="0" y="0"/>
            <a:chExt cx="3776040" cy="1900739"/>
          </a:xfrm>
        </p:grpSpPr>
        <p:sp>
          <p:nvSpPr>
            <p:cNvPr name="Freeform 17" id="17"/>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18" id="18"/>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TextBox 19" id="19"/>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1</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1B212C"/>
        </a:solidFill>
      </p:bgPr>
    </p:bg>
    <p:spTree>
      <p:nvGrpSpPr>
        <p:cNvPr id="1" name=""/>
        <p:cNvGrpSpPr/>
        <p:nvPr/>
      </p:nvGrpSpPr>
      <p:grpSpPr>
        <a:xfrm>
          <a:off x="0" y="0"/>
          <a:ext cx="0" cy="0"/>
          <a:chOff x="0" y="0"/>
          <a:chExt cx="0" cy="0"/>
        </a:xfrm>
      </p:grpSpPr>
      <p:sp>
        <p:nvSpPr>
          <p:cNvPr name="TextBox 2" id="2"/>
          <p:cNvSpPr txBox="true"/>
          <p:nvPr/>
        </p:nvSpPr>
        <p:spPr>
          <a:xfrm rot="0">
            <a:off x="4111847" y="159703"/>
            <a:ext cx="9598841"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Important Links</a:t>
            </a:r>
          </a:p>
        </p:txBody>
      </p:sp>
      <p:sp>
        <p:nvSpPr>
          <p:cNvPr name="TextBox 3" id="3"/>
          <p:cNvSpPr txBox="true"/>
          <p:nvPr/>
        </p:nvSpPr>
        <p:spPr>
          <a:xfrm rot="0">
            <a:off x="232733" y="2585720"/>
            <a:ext cx="17822535" cy="5039359"/>
          </a:xfrm>
          <a:prstGeom prst="rect">
            <a:avLst/>
          </a:prstGeom>
        </p:spPr>
        <p:txBody>
          <a:bodyPr anchor="t" rtlCol="false" tIns="0" lIns="0" bIns="0" rIns="0">
            <a:spAutoFit/>
          </a:bodyPr>
          <a:lstStyle/>
          <a:p>
            <a:pPr>
              <a:lnSpc>
                <a:spcPts val="5740"/>
              </a:lnSpc>
            </a:pPr>
            <a:r>
              <a:rPr lang="en-US" sz="4100">
                <a:solidFill>
                  <a:srgbClr val="FFFFFF"/>
                </a:solidFill>
                <a:latin typeface="Canva Sans Bold"/>
              </a:rPr>
              <a:t>Smart Contract : KT1M6C1CvfFqFoaY3C1VQgB7YmB85BS7VRJB </a:t>
            </a:r>
          </a:p>
          <a:p>
            <a:pPr>
              <a:lnSpc>
                <a:spcPts val="5740"/>
              </a:lnSpc>
            </a:pPr>
          </a:p>
          <a:p>
            <a:pPr>
              <a:lnSpc>
                <a:spcPts val="5740"/>
              </a:lnSpc>
            </a:pPr>
            <a:r>
              <a:rPr lang="en-US" sz="4100">
                <a:solidFill>
                  <a:srgbClr val="FFFFFF"/>
                </a:solidFill>
                <a:latin typeface="Canva Sans Bold"/>
              </a:rPr>
              <a:t>github:</a:t>
            </a:r>
          </a:p>
          <a:p>
            <a:pPr>
              <a:lnSpc>
                <a:spcPts val="5740"/>
              </a:lnSpc>
            </a:pPr>
            <a:r>
              <a:rPr lang="en-US" sz="4100">
                <a:solidFill>
                  <a:srgbClr val="FFFFFF"/>
                </a:solidFill>
                <a:latin typeface="Canva Sans Bold"/>
              </a:rPr>
              <a:t>https://github.com/Abhishek282004/ApniCar</a:t>
            </a:r>
          </a:p>
          <a:p>
            <a:pPr>
              <a:lnSpc>
                <a:spcPts val="5740"/>
              </a:lnSpc>
            </a:pPr>
          </a:p>
          <a:p>
            <a:pPr>
              <a:lnSpc>
                <a:spcPts val="5740"/>
              </a:lnSpc>
            </a:pPr>
            <a:r>
              <a:rPr lang="en-US" sz="4100">
                <a:solidFill>
                  <a:srgbClr val="FFFFFF"/>
                </a:solidFill>
                <a:latin typeface="Canva Sans Bold"/>
              </a:rPr>
              <a:t>HTML/CSS (User Interface): </a:t>
            </a:r>
          </a:p>
          <a:p>
            <a:pPr>
              <a:lnSpc>
                <a:spcPts val="5740"/>
              </a:lnSpc>
            </a:pPr>
            <a:r>
              <a:rPr lang="en-US" sz="4100">
                <a:solidFill>
                  <a:srgbClr val="FFFFFF"/>
                </a:solidFill>
                <a:latin typeface="Canva Sans Bold"/>
              </a:rPr>
              <a:t>https://github.com/Abhishek282004/HTML-CSS-User-Interface-</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1B212C"/>
        </a:solidFill>
      </p:bgPr>
    </p:bg>
    <p:spTree>
      <p:nvGrpSpPr>
        <p:cNvPr id="1" name=""/>
        <p:cNvGrpSpPr/>
        <p:nvPr/>
      </p:nvGrpSpPr>
      <p:grpSpPr>
        <a:xfrm>
          <a:off x="0" y="0"/>
          <a:ext cx="0" cy="0"/>
          <a:chOff x="0" y="0"/>
          <a:chExt cx="0" cy="0"/>
        </a:xfrm>
      </p:grpSpPr>
      <p:sp>
        <p:nvSpPr>
          <p:cNvPr name="TextBox 2" id="2"/>
          <p:cNvSpPr txBox="true"/>
          <p:nvPr/>
        </p:nvSpPr>
        <p:spPr>
          <a:xfrm rot="0">
            <a:off x="4111847" y="159703"/>
            <a:ext cx="9598841"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Future Aspects</a:t>
            </a:r>
          </a:p>
        </p:txBody>
      </p:sp>
      <p:sp>
        <p:nvSpPr>
          <p:cNvPr name="TextBox 3" id="3"/>
          <p:cNvSpPr txBox="true"/>
          <p:nvPr/>
        </p:nvSpPr>
        <p:spPr>
          <a:xfrm rot="0">
            <a:off x="232733" y="2585720"/>
            <a:ext cx="17822535" cy="2867659"/>
          </a:xfrm>
          <a:prstGeom prst="rect">
            <a:avLst/>
          </a:prstGeom>
        </p:spPr>
        <p:txBody>
          <a:bodyPr anchor="t" rtlCol="false" tIns="0" lIns="0" bIns="0" rIns="0">
            <a:spAutoFit/>
          </a:bodyPr>
          <a:lstStyle/>
          <a:p>
            <a:pPr marL="885195" indent="-442598" lvl="1">
              <a:lnSpc>
                <a:spcPts val="5740"/>
              </a:lnSpc>
              <a:buFont typeface="Arial"/>
              <a:buChar char="•"/>
            </a:pPr>
            <a:r>
              <a:rPr lang="en-US" sz="4100">
                <a:solidFill>
                  <a:srgbClr val="FFFFFF"/>
                </a:solidFill>
                <a:latin typeface="Canva Sans Bold"/>
              </a:rPr>
              <a:t> By setting up GPS tracking system in the rental car, we can get the location of the car, which will get stored in block-chain.</a:t>
            </a:r>
          </a:p>
          <a:p>
            <a:pPr marL="885195" indent="-442598" lvl="1">
              <a:lnSpc>
                <a:spcPts val="5740"/>
              </a:lnSpc>
              <a:buFont typeface="Arial"/>
              <a:buChar char="•"/>
            </a:pPr>
            <a:r>
              <a:rPr lang="en-US" sz="4100">
                <a:solidFill>
                  <a:srgbClr val="FFFFFF"/>
                </a:solidFill>
                <a:latin typeface="Canva Sans Bold"/>
              </a:rPr>
              <a:t>Car Owner can easily get the location of their car.</a:t>
            </a:r>
          </a:p>
          <a:p>
            <a:pPr>
              <a:lnSpc>
                <a:spcPts val="574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812800" y="0"/>
            <a:ext cx="9475200" cy="10286130"/>
          </a:xfrm>
          <a:custGeom>
            <a:avLst/>
            <a:gdLst/>
            <a:ahLst/>
            <a:cxnLst/>
            <a:rect r="r" b="b" t="t" l="l"/>
            <a:pathLst>
              <a:path h="10286130" w="947520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1265400" cy="1177200"/>
            <a:chOff x="0" y="0"/>
            <a:chExt cx="1687200" cy="1569600"/>
          </a:xfrm>
        </p:grpSpPr>
        <p:sp>
          <p:nvSpPr>
            <p:cNvPr name="Freeform 4" id="4"/>
            <p:cNvSpPr/>
            <p:nvPr/>
          </p:nvSpPr>
          <p:spPr>
            <a:xfrm flipH="false" flipV="false" rot="0">
              <a:off x="0" y="0"/>
              <a:ext cx="1687195" cy="1569593"/>
            </a:xfrm>
            <a:custGeom>
              <a:avLst/>
              <a:gdLst/>
              <a:ahLst/>
              <a:cxnLst/>
              <a:rect r="r" b="b" t="t" l="l"/>
              <a:pathLst>
                <a:path h="1569593" w="1687195">
                  <a:moveTo>
                    <a:pt x="0" y="0"/>
                  </a:moveTo>
                  <a:lnTo>
                    <a:pt x="1687195" y="0"/>
                  </a:lnTo>
                  <a:lnTo>
                    <a:pt x="1687195" y="1569593"/>
                  </a:lnTo>
                  <a:lnTo>
                    <a:pt x="0" y="1569593"/>
                  </a:lnTo>
                  <a:close/>
                </a:path>
              </a:pathLst>
            </a:custGeom>
            <a:solidFill>
              <a:srgbClr val="1B212C"/>
            </a:solidFill>
          </p:spPr>
        </p:sp>
      </p:grpSp>
      <p:grpSp>
        <p:nvGrpSpPr>
          <p:cNvPr name="Group 5" id="5"/>
          <p:cNvGrpSpPr/>
          <p:nvPr/>
        </p:nvGrpSpPr>
        <p:grpSpPr>
          <a:xfrm rot="0">
            <a:off x="424100" y="443502"/>
            <a:ext cx="439200" cy="37800"/>
            <a:chOff x="0" y="0"/>
            <a:chExt cx="585600" cy="50400"/>
          </a:xfrm>
        </p:grpSpPr>
        <p:sp>
          <p:nvSpPr>
            <p:cNvPr name="Freeform 6" id="6"/>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7" id="7"/>
          <p:cNvGrpSpPr/>
          <p:nvPr/>
        </p:nvGrpSpPr>
        <p:grpSpPr>
          <a:xfrm rot="0">
            <a:off x="424100" y="568450"/>
            <a:ext cx="439200" cy="37800"/>
            <a:chOff x="0" y="0"/>
            <a:chExt cx="585600" cy="50400"/>
          </a:xfrm>
        </p:grpSpPr>
        <p:sp>
          <p:nvSpPr>
            <p:cNvPr name="Freeform 8" id="8"/>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9" id="9"/>
          <p:cNvGrpSpPr/>
          <p:nvPr/>
        </p:nvGrpSpPr>
        <p:grpSpPr>
          <a:xfrm rot="0">
            <a:off x="424100" y="693398"/>
            <a:ext cx="439200" cy="37800"/>
            <a:chOff x="0" y="0"/>
            <a:chExt cx="585600" cy="50400"/>
          </a:xfrm>
        </p:grpSpPr>
        <p:sp>
          <p:nvSpPr>
            <p:cNvPr name="Freeform 10" id="10"/>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sp>
        <p:nvSpPr>
          <p:cNvPr name="TextBox 11" id="11"/>
          <p:cNvSpPr txBox="true"/>
          <p:nvPr/>
        </p:nvSpPr>
        <p:spPr>
          <a:xfrm rot="0">
            <a:off x="1739125" y="2922276"/>
            <a:ext cx="12936750" cy="714375"/>
          </a:xfrm>
          <a:prstGeom prst="rect">
            <a:avLst/>
          </a:prstGeom>
        </p:spPr>
        <p:txBody>
          <a:bodyPr anchor="t" rtlCol="false" tIns="0" lIns="0" bIns="0" rIns="0">
            <a:spAutoFit/>
          </a:bodyPr>
          <a:lstStyle/>
          <a:p>
            <a:pPr algn="l">
              <a:lnSpc>
                <a:spcPts val="5759"/>
              </a:lnSpc>
            </a:pPr>
            <a:r>
              <a:rPr lang="en-US" sz="4800">
                <a:solidFill>
                  <a:srgbClr val="FFFFFF"/>
                </a:solidFill>
                <a:latin typeface="Montserrat"/>
              </a:rPr>
              <a:t>Members Name : </a:t>
            </a:r>
          </a:p>
        </p:txBody>
      </p:sp>
      <p:sp>
        <p:nvSpPr>
          <p:cNvPr name="TextBox 12" id="12"/>
          <p:cNvSpPr txBox="true"/>
          <p:nvPr/>
        </p:nvSpPr>
        <p:spPr>
          <a:xfrm rot="0">
            <a:off x="1739125" y="3968424"/>
            <a:ext cx="9369150" cy="1331214"/>
          </a:xfrm>
          <a:prstGeom prst="rect">
            <a:avLst/>
          </a:prstGeom>
        </p:spPr>
        <p:txBody>
          <a:bodyPr anchor="t" rtlCol="false" tIns="0" lIns="0" bIns="0" rIns="0">
            <a:spAutoFit/>
          </a:bodyPr>
          <a:lstStyle/>
          <a:p>
            <a:pPr algn="l" marL="919480" indent="-459740" lvl="1">
              <a:lnSpc>
                <a:spcPts val="3587"/>
              </a:lnSpc>
              <a:buFont typeface="Arial"/>
              <a:buChar char="•"/>
            </a:pPr>
            <a:r>
              <a:rPr lang="en-US" sz="2600">
                <a:solidFill>
                  <a:srgbClr val="FFFFFF"/>
                </a:solidFill>
                <a:latin typeface="Lato"/>
              </a:rPr>
              <a:t>Member 1 ABHISHEK BHALSE</a:t>
            </a:r>
          </a:p>
          <a:p>
            <a:pPr algn="l" marL="919480" indent="-459740" lvl="1">
              <a:lnSpc>
                <a:spcPts val="3587"/>
              </a:lnSpc>
              <a:buFont typeface="Arial"/>
              <a:buChar char="•"/>
            </a:pPr>
            <a:r>
              <a:rPr lang="en-US" sz="2600">
                <a:solidFill>
                  <a:srgbClr val="FFFFFF"/>
                </a:solidFill>
                <a:latin typeface="Lato"/>
              </a:rPr>
              <a:t>Member 2 KOMAL VERMA</a:t>
            </a:r>
          </a:p>
          <a:p>
            <a:pPr algn="l" marL="919277" indent="-459638" lvl="1">
              <a:lnSpc>
                <a:spcPts val="3587"/>
              </a:lnSpc>
              <a:buFont typeface="Arial"/>
              <a:buChar char="•"/>
            </a:pPr>
            <a:r>
              <a:rPr lang="en-US" sz="2600">
                <a:solidFill>
                  <a:srgbClr val="FFFFFF"/>
                </a:solidFill>
                <a:latin typeface="Lato"/>
              </a:rPr>
              <a:t>Member 3 HARSHITA MUNJAL</a:t>
            </a:r>
          </a:p>
        </p:txBody>
      </p:sp>
      <p:sp>
        <p:nvSpPr>
          <p:cNvPr name="Freeform 13" id="13"/>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14" id="1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3249" r="0" b="-3252"/>
            </a:stretch>
          </a:blipFill>
        </p:spPr>
      </p:sp>
      <p:sp>
        <p:nvSpPr>
          <p:cNvPr name="TextBox 15" id="15"/>
          <p:cNvSpPr txBox="true"/>
          <p:nvPr/>
        </p:nvSpPr>
        <p:spPr>
          <a:xfrm rot="0">
            <a:off x="2043975" y="1502051"/>
            <a:ext cx="12936750" cy="904950"/>
          </a:xfrm>
          <a:prstGeom prst="rect">
            <a:avLst/>
          </a:prstGeom>
        </p:spPr>
        <p:txBody>
          <a:bodyPr anchor="t" rtlCol="false" tIns="0" lIns="0" bIns="0" rIns="0">
            <a:spAutoFit/>
          </a:bodyPr>
          <a:lstStyle/>
          <a:p>
            <a:pPr algn="ctr">
              <a:lnSpc>
                <a:spcPts val="7200"/>
              </a:lnSpc>
            </a:pPr>
            <a:r>
              <a:rPr lang="en-US" sz="6000">
                <a:solidFill>
                  <a:srgbClr val="FFFFFF"/>
                </a:solidFill>
                <a:latin typeface="Montserrat Bold"/>
              </a:rPr>
              <a:t>HACKER LOG</a:t>
            </a:r>
          </a:p>
        </p:txBody>
      </p:sp>
      <p:grpSp>
        <p:nvGrpSpPr>
          <p:cNvPr name="Group 16" id="16"/>
          <p:cNvGrpSpPr/>
          <p:nvPr/>
        </p:nvGrpSpPr>
        <p:grpSpPr>
          <a:xfrm rot="8099963">
            <a:off x="16370235" y="9076949"/>
            <a:ext cx="2832030" cy="1425554"/>
            <a:chOff x="0" y="0"/>
            <a:chExt cx="3776040" cy="1900739"/>
          </a:xfrm>
        </p:grpSpPr>
        <p:sp>
          <p:nvSpPr>
            <p:cNvPr name="Freeform 17" id="17"/>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18" id="18"/>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TextBox 19" id="19"/>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grpSp>
        <p:nvGrpSpPr>
          <p:cNvPr name="Group 2" id="2"/>
          <p:cNvGrpSpPr/>
          <p:nvPr/>
        </p:nvGrpSpPr>
        <p:grpSpPr>
          <a:xfrm rot="0">
            <a:off x="0" y="0"/>
            <a:ext cx="1265400" cy="1177200"/>
            <a:chOff x="0" y="0"/>
            <a:chExt cx="1687200" cy="1569600"/>
          </a:xfrm>
        </p:grpSpPr>
        <p:sp>
          <p:nvSpPr>
            <p:cNvPr name="Freeform 3" id="3"/>
            <p:cNvSpPr/>
            <p:nvPr/>
          </p:nvSpPr>
          <p:spPr>
            <a:xfrm flipH="false" flipV="false" rot="0">
              <a:off x="0" y="0"/>
              <a:ext cx="1687195" cy="1569593"/>
            </a:xfrm>
            <a:custGeom>
              <a:avLst/>
              <a:gdLst/>
              <a:ahLst/>
              <a:cxnLst/>
              <a:rect r="r" b="b" t="t" l="l"/>
              <a:pathLst>
                <a:path h="1569593" w="1687195">
                  <a:moveTo>
                    <a:pt x="0" y="0"/>
                  </a:moveTo>
                  <a:lnTo>
                    <a:pt x="1687195" y="0"/>
                  </a:lnTo>
                  <a:lnTo>
                    <a:pt x="1687195" y="1569593"/>
                  </a:lnTo>
                  <a:lnTo>
                    <a:pt x="0" y="1569593"/>
                  </a:lnTo>
                  <a:close/>
                </a:path>
              </a:pathLst>
            </a:custGeom>
            <a:solidFill>
              <a:srgbClr val="1B212C"/>
            </a:solidFill>
          </p:spPr>
        </p:sp>
      </p:grpSp>
      <p:grpSp>
        <p:nvGrpSpPr>
          <p:cNvPr name="Group 4" id="4"/>
          <p:cNvGrpSpPr/>
          <p:nvPr/>
        </p:nvGrpSpPr>
        <p:grpSpPr>
          <a:xfrm rot="0">
            <a:off x="424100" y="443502"/>
            <a:ext cx="439200" cy="37800"/>
            <a:chOff x="0" y="0"/>
            <a:chExt cx="585600" cy="50400"/>
          </a:xfrm>
        </p:grpSpPr>
        <p:sp>
          <p:nvSpPr>
            <p:cNvPr name="Freeform 5" id="5"/>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6" id="6"/>
          <p:cNvGrpSpPr/>
          <p:nvPr/>
        </p:nvGrpSpPr>
        <p:grpSpPr>
          <a:xfrm rot="0">
            <a:off x="424100" y="568450"/>
            <a:ext cx="439200" cy="37800"/>
            <a:chOff x="0" y="0"/>
            <a:chExt cx="585600" cy="50400"/>
          </a:xfrm>
        </p:grpSpPr>
        <p:sp>
          <p:nvSpPr>
            <p:cNvPr name="Freeform 7" id="7"/>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8" id="8"/>
          <p:cNvGrpSpPr/>
          <p:nvPr/>
        </p:nvGrpSpPr>
        <p:grpSpPr>
          <a:xfrm rot="0">
            <a:off x="424100" y="693398"/>
            <a:ext cx="439200" cy="37800"/>
            <a:chOff x="0" y="0"/>
            <a:chExt cx="585600" cy="50400"/>
          </a:xfrm>
        </p:grpSpPr>
        <p:sp>
          <p:nvSpPr>
            <p:cNvPr name="Freeform 9" id="9"/>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sp>
        <p:nvSpPr>
          <p:cNvPr name="Freeform 10" id="10"/>
          <p:cNvSpPr/>
          <p:nvPr/>
        </p:nvSpPr>
        <p:spPr>
          <a:xfrm flipH="false" flipV="false" rot="0">
            <a:off x="0" y="762002"/>
            <a:ext cx="2075700" cy="2032576"/>
          </a:xfrm>
          <a:custGeom>
            <a:avLst/>
            <a:gdLst/>
            <a:ahLst/>
            <a:cxnLst/>
            <a:rect r="r" b="b" t="t" l="l"/>
            <a:pathLst>
              <a:path h="2032576" w="2075700">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686425" y="1407850"/>
            <a:ext cx="13894950" cy="714375"/>
          </a:xfrm>
          <a:prstGeom prst="rect">
            <a:avLst/>
          </a:prstGeom>
        </p:spPr>
        <p:txBody>
          <a:bodyPr anchor="t" rtlCol="false" tIns="0" lIns="0" bIns="0" rIns="0">
            <a:spAutoFit/>
          </a:bodyPr>
          <a:lstStyle/>
          <a:p>
            <a:pPr algn="l">
              <a:lnSpc>
                <a:spcPts val="5759"/>
              </a:lnSpc>
            </a:pPr>
            <a:r>
              <a:rPr lang="en-US" sz="4800">
                <a:solidFill>
                  <a:srgbClr val="FFFFFF"/>
                </a:solidFill>
                <a:latin typeface="Montserrat Bold"/>
              </a:rPr>
              <a:t>How we can have a rental car?</a:t>
            </a:r>
          </a:p>
        </p:txBody>
      </p:sp>
      <p:sp>
        <p:nvSpPr>
          <p:cNvPr name="TextBox 12" id="12"/>
          <p:cNvSpPr txBox="true"/>
          <p:nvPr/>
        </p:nvSpPr>
        <p:spPr>
          <a:xfrm rot="0">
            <a:off x="2686425" y="3169375"/>
            <a:ext cx="13894950" cy="6341745"/>
          </a:xfrm>
          <a:prstGeom prst="rect">
            <a:avLst/>
          </a:prstGeom>
        </p:spPr>
        <p:txBody>
          <a:bodyPr anchor="t" rtlCol="false" tIns="0" lIns="0" bIns="0" rIns="0">
            <a:spAutoFit/>
          </a:bodyPr>
          <a:lstStyle/>
          <a:p>
            <a:pPr>
              <a:lnSpc>
                <a:spcPts val="4691"/>
              </a:lnSpc>
            </a:pPr>
            <a:r>
              <a:rPr lang="en-US" sz="3399">
                <a:solidFill>
                  <a:srgbClr val="FFFFFF"/>
                </a:solidFill>
                <a:latin typeface="Lato"/>
              </a:rPr>
              <a:t>  At present the online platform to rent a car is limited. So we solved the problem by creating an online interface using smart contract that could solve this problem.</a:t>
            </a:r>
          </a:p>
          <a:p>
            <a:pPr>
              <a:lnSpc>
                <a:spcPts val="4691"/>
              </a:lnSpc>
            </a:pPr>
            <a:r>
              <a:rPr lang="en-US" sz="3399">
                <a:solidFill>
                  <a:srgbClr val="FFFFFF"/>
                </a:solidFill>
                <a:latin typeface="Lato"/>
              </a:rPr>
              <a:t> We created a website named as "</a:t>
            </a:r>
            <a:r>
              <a:rPr lang="en-US" sz="3399" u="sng">
                <a:solidFill>
                  <a:srgbClr val="FFFFFF"/>
                </a:solidFill>
                <a:latin typeface="Lato Bold"/>
              </a:rPr>
              <a:t>Apni Car</a:t>
            </a:r>
            <a:r>
              <a:rPr lang="en-US" sz="3399">
                <a:solidFill>
                  <a:srgbClr val="FFFFFF"/>
                </a:solidFill>
                <a:latin typeface="Lato"/>
              </a:rPr>
              <a:t>" which will keep a regular track over the car rented by people linked with the Tezos Smart Explorer. </a:t>
            </a:r>
          </a:p>
          <a:p>
            <a:pPr algn="l">
              <a:lnSpc>
                <a:spcPts val="4691"/>
              </a:lnSpc>
            </a:pPr>
            <a:r>
              <a:rPr lang="en-US" sz="3400">
                <a:solidFill>
                  <a:srgbClr val="FFFFFF"/>
                </a:solidFill>
                <a:latin typeface="Lato"/>
              </a:rPr>
              <a:t>It will keep the record of the car through its unique id and model. It will provide the user with the information about the car rental system which will include the information of add car, remove car, rent car and cancel reservation. It will also store the previous data which cannot be changed due to blockchain security feature.</a:t>
            </a:r>
          </a:p>
          <a:p>
            <a:pPr algn="l" marL="811904" indent="-405952" lvl="1">
              <a:lnSpc>
                <a:spcPts val="3587"/>
              </a:lnSpc>
            </a:pPr>
          </a:p>
        </p:txBody>
      </p:sp>
      <p:sp>
        <p:nvSpPr>
          <p:cNvPr name="Freeform 13" id="13"/>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14" id="1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15" id="15"/>
          <p:cNvGrpSpPr/>
          <p:nvPr/>
        </p:nvGrpSpPr>
        <p:grpSpPr>
          <a:xfrm rot="8099963">
            <a:off x="16370235" y="9076949"/>
            <a:ext cx="2832030" cy="1425554"/>
            <a:chOff x="0" y="0"/>
            <a:chExt cx="3776040" cy="1900739"/>
          </a:xfrm>
        </p:grpSpPr>
        <p:sp>
          <p:nvSpPr>
            <p:cNvPr name="Freeform 16" id="16"/>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17" id="17"/>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TextBox 18" id="18"/>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3</a:t>
            </a:r>
          </a:p>
        </p:txBody>
      </p:sp>
      <p:sp>
        <p:nvSpPr>
          <p:cNvPr name="Freeform 19" id="19"/>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grpSp>
        <p:nvGrpSpPr>
          <p:cNvPr name="Group 2" id="2"/>
          <p:cNvGrpSpPr/>
          <p:nvPr/>
        </p:nvGrpSpPr>
        <p:grpSpPr>
          <a:xfrm rot="0">
            <a:off x="0" y="0"/>
            <a:ext cx="1265400" cy="1177200"/>
            <a:chOff x="0" y="0"/>
            <a:chExt cx="1687200" cy="1569600"/>
          </a:xfrm>
        </p:grpSpPr>
        <p:sp>
          <p:nvSpPr>
            <p:cNvPr name="Freeform 3" id="3"/>
            <p:cNvSpPr/>
            <p:nvPr/>
          </p:nvSpPr>
          <p:spPr>
            <a:xfrm flipH="false" flipV="false" rot="0">
              <a:off x="0" y="0"/>
              <a:ext cx="1687195" cy="1569593"/>
            </a:xfrm>
            <a:custGeom>
              <a:avLst/>
              <a:gdLst/>
              <a:ahLst/>
              <a:cxnLst/>
              <a:rect r="r" b="b" t="t" l="l"/>
              <a:pathLst>
                <a:path h="1569593" w="1687195">
                  <a:moveTo>
                    <a:pt x="0" y="0"/>
                  </a:moveTo>
                  <a:lnTo>
                    <a:pt x="1687195" y="0"/>
                  </a:lnTo>
                  <a:lnTo>
                    <a:pt x="1687195" y="1569593"/>
                  </a:lnTo>
                  <a:lnTo>
                    <a:pt x="0" y="1569593"/>
                  </a:lnTo>
                  <a:close/>
                </a:path>
              </a:pathLst>
            </a:custGeom>
            <a:solidFill>
              <a:srgbClr val="1B212C"/>
            </a:solidFill>
          </p:spPr>
        </p:sp>
      </p:grpSp>
      <p:grpSp>
        <p:nvGrpSpPr>
          <p:cNvPr name="Group 4" id="4"/>
          <p:cNvGrpSpPr/>
          <p:nvPr/>
        </p:nvGrpSpPr>
        <p:grpSpPr>
          <a:xfrm rot="0">
            <a:off x="424100" y="443502"/>
            <a:ext cx="439200" cy="37800"/>
            <a:chOff x="0" y="0"/>
            <a:chExt cx="585600" cy="50400"/>
          </a:xfrm>
        </p:grpSpPr>
        <p:sp>
          <p:nvSpPr>
            <p:cNvPr name="Freeform 5" id="5"/>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6" id="6"/>
          <p:cNvGrpSpPr/>
          <p:nvPr/>
        </p:nvGrpSpPr>
        <p:grpSpPr>
          <a:xfrm rot="0">
            <a:off x="424100" y="568450"/>
            <a:ext cx="439200" cy="37800"/>
            <a:chOff x="0" y="0"/>
            <a:chExt cx="585600" cy="50400"/>
          </a:xfrm>
        </p:grpSpPr>
        <p:sp>
          <p:nvSpPr>
            <p:cNvPr name="Freeform 7" id="7"/>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8" id="8"/>
          <p:cNvGrpSpPr/>
          <p:nvPr/>
        </p:nvGrpSpPr>
        <p:grpSpPr>
          <a:xfrm rot="0">
            <a:off x="424100" y="693398"/>
            <a:ext cx="439200" cy="37800"/>
            <a:chOff x="0" y="0"/>
            <a:chExt cx="585600" cy="50400"/>
          </a:xfrm>
        </p:grpSpPr>
        <p:sp>
          <p:nvSpPr>
            <p:cNvPr name="Freeform 9" id="9"/>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sp>
        <p:nvSpPr>
          <p:cNvPr name="Freeform 10" id="10"/>
          <p:cNvSpPr/>
          <p:nvPr/>
        </p:nvSpPr>
        <p:spPr>
          <a:xfrm flipH="false" flipV="false" rot="0">
            <a:off x="0" y="762002"/>
            <a:ext cx="2075700" cy="2032576"/>
          </a:xfrm>
          <a:custGeom>
            <a:avLst/>
            <a:gdLst/>
            <a:ahLst/>
            <a:cxnLst/>
            <a:rect r="r" b="b" t="t" l="l"/>
            <a:pathLst>
              <a:path h="2032576" w="2075700">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686425" y="1760100"/>
            <a:ext cx="13894950" cy="1635825"/>
          </a:xfrm>
          <a:prstGeom prst="rect">
            <a:avLst/>
          </a:prstGeom>
        </p:spPr>
        <p:txBody>
          <a:bodyPr anchor="t" rtlCol="false" tIns="0" lIns="0" bIns="0" rIns="0">
            <a:spAutoFit/>
          </a:bodyPr>
          <a:lstStyle/>
          <a:p>
            <a:pPr algn="l">
              <a:lnSpc>
                <a:spcPts val="5759"/>
              </a:lnSpc>
            </a:pPr>
            <a:r>
              <a:rPr lang="en-US" sz="4800">
                <a:solidFill>
                  <a:srgbClr val="FFFFFF"/>
                </a:solidFill>
                <a:latin typeface="Montserrat Bold"/>
              </a:rPr>
              <a:t>Your Solution  / Product / Services </a:t>
            </a:r>
          </a:p>
        </p:txBody>
      </p:sp>
      <p:sp>
        <p:nvSpPr>
          <p:cNvPr name="TextBox 12" id="12"/>
          <p:cNvSpPr txBox="true"/>
          <p:nvPr/>
        </p:nvSpPr>
        <p:spPr>
          <a:xfrm rot="0">
            <a:off x="2686425" y="3588238"/>
            <a:ext cx="1282950" cy="1425225"/>
          </a:xfrm>
          <a:prstGeom prst="rect">
            <a:avLst/>
          </a:prstGeom>
        </p:spPr>
        <p:txBody>
          <a:bodyPr anchor="t" rtlCol="false" tIns="0" lIns="0" bIns="0" rIns="0">
            <a:spAutoFit/>
          </a:bodyPr>
          <a:lstStyle/>
          <a:p>
            <a:pPr algn="l">
              <a:lnSpc>
                <a:spcPts val="5759"/>
              </a:lnSpc>
            </a:pPr>
            <a:r>
              <a:rPr lang="en-US" sz="4800">
                <a:solidFill>
                  <a:srgbClr val="FFFFFF"/>
                </a:solidFill>
                <a:latin typeface="Montserrat"/>
              </a:rPr>
              <a:t>01</a:t>
            </a:r>
          </a:p>
          <a:p>
            <a:pPr algn="l">
              <a:lnSpc>
                <a:spcPts val="3359"/>
              </a:lnSpc>
            </a:pPr>
          </a:p>
        </p:txBody>
      </p:sp>
      <p:sp>
        <p:nvSpPr>
          <p:cNvPr name="TextBox 13" id="13"/>
          <p:cNvSpPr txBox="true"/>
          <p:nvPr/>
        </p:nvSpPr>
        <p:spPr>
          <a:xfrm rot="0">
            <a:off x="4152225" y="3531150"/>
            <a:ext cx="11571750" cy="883539"/>
          </a:xfrm>
          <a:prstGeom prst="rect">
            <a:avLst/>
          </a:prstGeom>
        </p:spPr>
        <p:txBody>
          <a:bodyPr anchor="t" rtlCol="false" tIns="0" lIns="0" bIns="0" rIns="0">
            <a:spAutoFit/>
          </a:bodyPr>
          <a:lstStyle/>
          <a:p>
            <a:pPr algn="l">
              <a:lnSpc>
                <a:spcPts val="3587"/>
              </a:lnSpc>
            </a:pPr>
            <a:r>
              <a:rPr lang="en-US" sz="2600">
                <a:solidFill>
                  <a:srgbClr val="FFFFFF"/>
                </a:solidFill>
                <a:latin typeface="Lato"/>
              </a:rPr>
              <a:t>We have created a car rental application that will allow user to rent car, add car to</a:t>
            </a:r>
            <a:r>
              <a:rPr lang="en-US" sz="2600">
                <a:solidFill>
                  <a:srgbClr val="FFFFFF"/>
                </a:solidFill>
                <a:latin typeface="Lato"/>
              </a:rPr>
              <a:t> reservation, remove car and cancel reservation.</a:t>
            </a:r>
          </a:p>
        </p:txBody>
      </p:sp>
      <p:sp>
        <p:nvSpPr>
          <p:cNvPr name="TextBox 14" id="14"/>
          <p:cNvSpPr txBox="true"/>
          <p:nvPr/>
        </p:nvSpPr>
        <p:spPr>
          <a:xfrm rot="0">
            <a:off x="2686425" y="5417912"/>
            <a:ext cx="1282950" cy="1425225"/>
          </a:xfrm>
          <a:prstGeom prst="rect">
            <a:avLst/>
          </a:prstGeom>
        </p:spPr>
        <p:txBody>
          <a:bodyPr anchor="t" rtlCol="false" tIns="0" lIns="0" bIns="0" rIns="0">
            <a:spAutoFit/>
          </a:bodyPr>
          <a:lstStyle/>
          <a:p>
            <a:pPr algn="l">
              <a:lnSpc>
                <a:spcPts val="5759"/>
              </a:lnSpc>
            </a:pPr>
            <a:r>
              <a:rPr lang="en-US" sz="4800">
                <a:solidFill>
                  <a:srgbClr val="FFFFFF"/>
                </a:solidFill>
                <a:latin typeface="Montserrat"/>
              </a:rPr>
              <a:t>02</a:t>
            </a:r>
          </a:p>
          <a:p>
            <a:pPr algn="l">
              <a:lnSpc>
                <a:spcPts val="3359"/>
              </a:lnSpc>
            </a:pPr>
          </a:p>
        </p:txBody>
      </p:sp>
      <p:sp>
        <p:nvSpPr>
          <p:cNvPr name="TextBox 15" id="15"/>
          <p:cNvSpPr txBox="true"/>
          <p:nvPr/>
        </p:nvSpPr>
        <p:spPr>
          <a:xfrm rot="0">
            <a:off x="4152225" y="5212505"/>
            <a:ext cx="11571750" cy="1778889"/>
          </a:xfrm>
          <a:prstGeom prst="rect">
            <a:avLst/>
          </a:prstGeom>
        </p:spPr>
        <p:txBody>
          <a:bodyPr anchor="t" rtlCol="false" tIns="0" lIns="0" bIns="0" rIns="0">
            <a:spAutoFit/>
          </a:bodyPr>
          <a:lstStyle/>
          <a:p>
            <a:pPr>
              <a:lnSpc>
                <a:spcPts val="3588"/>
              </a:lnSpc>
            </a:pPr>
            <a:r>
              <a:rPr lang="en-US" sz="2600">
                <a:solidFill>
                  <a:srgbClr val="FFFFFF"/>
                </a:solidFill>
                <a:latin typeface="Lato"/>
              </a:rPr>
              <a:t>We have built an online interface </a:t>
            </a:r>
            <a:r>
              <a:rPr lang="en-US" sz="2600">
                <a:solidFill>
                  <a:srgbClr val="FFFFFF"/>
                </a:solidFill>
                <a:latin typeface="Lato Bold"/>
              </a:rPr>
              <a:t>Apni Car </a:t>
            </a:r>
            <a:r>
              <a:rPr lang="en-US" sz="2600">
                <a:solidFill>
                  <a:srgbClr val="FFFFFF"/>
                </a:solidFill>
                <a:latin typeface="Lato"/>
              </a:rPr>
              <a:t>which will allow user to rent car online in a feasible manner. User will get real life track of the previous data. The  previous data cannot be changed due to the security feature of blockchain.</a:t>
            </a:r>
          </a:p>
          <a:p>
            <a:pPr algn="l">
              <a:lnSpc>
                <a:spcPts val="3587"/>
              </a:lnSpc>
            </a:pPr>
            <a:r>
              <a:rPr lang="en-US" sz="2600">
                <a:solidFill>
                  <a:srgbClr val="FFFFFF"/>
                </a:solidFill>
                <a:latin typeface="Lato"/>
              </a:rPr>
              <a:t> </a:t>
            </a:r>
          </a:p>
        </p:txBody>
      </p:sp>
      <p:sp>
        <p:nvSpPr>
          <p:cNvPr name="TextBox 16" id="16"/>
          <p:cNvSpPr txBox="true"/>
          <p:nvPr/>
        </p:nvSpPr>
        <p:spPr>
          <a:xfrm rot="0">
            <a:off x="2686425" y="7569684"/>
            <a:ext cx="1282950" cy="1425225"/>
          </a:xfrm>
          <a:prstGeom prst="rect">
            <a:avLst/>
          </a:prstGeom>
        </p:spPr>
        <p:txBody>
          <a:bodyPr anchor="t" rtlCol="false" tIns="0" lIns="0" bIns="0" rIns="0">
            <a:spAutoFit/>
          </a:bodyPr>
          <a:lstStyle/>
          <a:p>
            <a:pPr algn="l">
              <a:lnSpc>
                <a:spcPts val="5759"/>
              </a:lnSpc>
            </a:pPr>
            <a:r>
              <a:rPr lang="en-US" sz="4800">
                <a:solidFill>
                  <a:srgbClr val="FFFFFF"/>
                </a:solidFill>
                <a:latin typeface="Montserrat"/>
              </a:rPr>
              <a:t>03</a:t>
            </a:r>
          </a:p>
        </p:txBody>
      </p:sp>
      <p:sp>
        <p:nvSpPr>
          <p:cNvPr name="TextBox 17" id="17"/>
          <p:cNvSpPr txBox="true"/>
          <p:nvPr/>
        </p:nvSpPr>
        <p:spPr>
          <a:xfrm rot="0">
            <a:off x="4152225" y="6966461"/>
            <a:ext cx="11571750" cy="2226564"/>
          </a:xfrm>
          <a:prstGeom prst="rect">
            <a:avLst/>
          </a:prstGeom>
        </p:spPr>
        <p:txBody>
          <a:bodyPr anchor="t" rtlCol="false" tIns="0" lIns="0" bIns="0" rIns="0">
            <a:spAutoFit/>
          </a:bodyPr>
          <a:lstStyle/>
          <a:p>
            <a:pPr algn="l">
              <a:lnSpc>
                <a:spcPts val="3587"/>
              </a:lnSpc>
            </a:pPr>
            <a:r>
              <a:rPr lang="en-US" sz="2600">
                <a:solidFill>
                  <a:srgbClr val="FFFFFF"/>
                </a:solidFill>
                <a:latin typeface="Lato"/>
              </a:rPr>
              <a:t>First we created smart contract using smartPY. There we defined the data structures like car details and implemented the necessary functions. Then we deployed our smart contract with the help of Ghostnet network. We created our web page and wrote the react js code in VS code. Then we linked our web page to Taquito and created our final frontend. </a:t>
            </a:r>
          </a:p>
        </p:txBody>
      </p:sp>
      <p:sp>
        <p:nvSpPr>
          <p:cNvPr name="Freeform 18" id="18"/>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19" id="19"/>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20" id="20"/>
          <p:cNvGrpSpPr/>
          <p:nvPr/>
        </p:nvGrpSpPr>
        <p:grpSpPr>
          <a:xfrm rot="8099963">
            <a:off x="16370235" y="9076949"/>
            <a:ext cx="2832030" cy="1425554"/>
            <a:chOff x="0" y="0"/>
            <a:chExt cx="3776040" cy="1900739"/>
          </a:xfrm>
        </p:grpSpPr>
        <p:sp>
          <p:nvSpPr>
            <p:cNvPr name="Freeform 21" id="21"/>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22" id="22"/>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TextBox 23" id="23"/>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4</a:t>
            </a:r>
          </a:p>
        </p:txBody>
      </p:sp>
      <p:sp>
        <p:nvSpPr>
          <p:cNvPr name="Freeform 24" id="2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grpSp>
        <p:nvGrpSpPr>
          <p:cNvPr name="Group 2" id="2"/>
          <p:cNvGrpSpPr/>
          <p:nvPr/>
        </p:nvGrpSpPr>
        <p:grpSpPr>
          <a:xfrm rot="0">
            <a:off x="0" y="0"/>
            <a:ext cx="1265400" cy="1177200"/>
            <a:chOff x="0" y="0"/>
            <a:chExt cx="1687200" cy="1569600"/>
          </a:xfrm>
        </p:grpSpPr>
        <p:sp>
          <p:nvSpPr>
            <p:cNvPr name="Freeform 3" id="3"/>
            <p:cNvSpPr/>
            <p:nvPr/>
          </p:nvSpPr>
          <p:spPr>
            <a:xfrm flipH="false" flipV="false" rot="0">
              <a:off x="0" y="0"/>
              <a:ext cx="1687195" cy="1569593"/>
            </a:xfrm>
            <a:custGeom>
              <a:avLst/>
              <a:gdLst/>
              <a:ahLst/>
              <a:cxnLst/>
              <a:rect r="r" b="b" t="t" l="l"/>
              <a:pathLst>
                <a:path h="1569593" w="1687195">
                  <a:moveTo>
                    <a:pt x="0" y="0"/>
                  </a:moveTo>
                  <a:lnTo>
                    <a:pt x="1687195" y="0"/>
                  </a:lnTo>
                  <a:lnTo>
                    <a:pt x="1687195" y="1569593"/>
                  </a:lnTo>
                  <a:lnTo>
                    <a:pt x="0" y="1569593"/>
                  </a:lnTo>
                  <a:close/>
                </a:path>
              </a:pathLst>
            </a:custGeom>
            <a:solidFill>
              <a:srgbClr val="1B212C"/>
            </a:solidFill>
          </p:spPr>
        </p:sp>
      </p:grpSp>
      <p:grpSp>
        <p:nvGrpSpPr>
          <p:cNvPr name="Group 4" id="4"/>
          <p:cNvGrpSpPr/>
          <p:nvPr/>
        </p:nvGrpSpPr>
        <p:grpSpPr>
          <a:xfrm rot="0">
            <a:off x="424100" y="443502"/>
            <a:ext cx="439200" cy="37800"/>
            <a:chOff x="0" y="0"/>
            <a:chExt cx="585600" cy="50400"/>
          </a:xfrm>
        </p:grpSpPr>
        <p:sp>
          <p:nvSpPr>
            <p:cNvPr name="Freeform 5" id="5"/>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6" id="6"/>
          <p:cNvGrpSpPr/>
          <p:nvPr/>
        </p:nvGrpSpPr>
        <p:grpSpPr>
          <a:xfrm rot="0">
            <a:off x="424100" y="568450"/>
            <a:ext cx="439200" cy="37800"/>
            <a:chOff x="0" y="0"/>
            <a:chExt cx="585600" cy="50400"/>
          </a:xfrm>
        </p:grpSpPr>
        <p:sp>
          <p:nvSpPr>
            <p:cNvPr name="Freeform 7" id="7"/>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grpSp>
        <p:nvGrpSpPr>
          <p:cNvPr name="Group 8" id="8"/>
          <p:cNvGrpSpPr/>
          <p:nvPr/>
        </p:nvGrpSpPr>
        <p:grpSpPr>
          <a:xfrm rot="0">
            <a:off x="424100" y="693398"/>
            <a:ext cx="439200" cy="37800"/>
            <a:chOff x="0" y="0"/>
            <a:chExt cx="585600" cy="50400"/>
          </a:xfrm>
        </p:grpSpPr>
        <p:sp>
          <p:nvSpPr>
            <p:cNvPr name="Freeform 9" id="9"/>
            <p:cNvSpPr/>
            <p:nvPr/>
          </p:nvSpPr>
          <p:spPr>
            <a:xfrm flipH="false" flipV="false" rot="0">
              <a:off x="0" y="0"/>
              <a:ext cx="585597" cy="50419"/>
            </a:xfrm>
            <a:custGeom>
              <a:avLst/>
              <a:gdLst/>
              <a:ahLst/>
              <a:cxnLst/>
              <a:rect r="r" b="b" t="t" l="l"/>
              <a:pathLst>
                <a:path h="50419" w="585597">
                  <a:moveTo>
                    <a:pt x="0" y="0"/>
                  </a:moveTo>
                  <a:lnTo>
                    <a:pt x="585597" y="0"/>
                  </a:lnTo>
                  <a:lnTo>
                    <a:pt x="585597" y="50419"/>
                  </a:lnTo>
                  <a:lnTo>
                    <a:pt x="0" y="50419"/>
                  </a:lnTo>
                  <a:close/>
                </a:path>
              </a:pathLst>
            </a:custGeom>
            <a:solidFill>
              <a:srgbClr val="55688B">
                <a:alpha val="35686"/>
              </a:srgbClr>
            </a:solidFill>
          </p:spPr>
        </p:sp>
      </p:grpSp>
      <p:sp>
        <p:nvSpPr>
          <p:cNvPr name="Freeform 10" id="10"/>
          <p:cNvSpPr/>
          <p:nvPr/>
        </p:nvSpPr>
        <p:spPr>
          <a:xfrm flipH="false" flipV="false" rot="0">
            <a:off x="0" y="762002"/>
            <a:ext cx="2075700" cy="2032576"/>
          </a:xfrm>
          <a:custGeom>
            <a:avLst/>
            <a:gdLst/>
            <a:ahLst/>
            <a:cxnLst/>
            <a:rect r="r" b="b" t="t" l="l"/>
            <a:pathLst>
              <a:path h="2032576" w="2075700">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686425" y="1818850"/>
            <a:ext cx="13894950" cy="714375"/>
          </a:xfrm>
          <a:prstGeom prst="rect">
            <a:avLst/>
          </a:prstGeom>
        </p:spPr>
        <p:txBody>
          <a:bodyPr anchor="t" rtlCol="false" tIns="0" lIns="0" bIns="0" rIns="0">
            <a:spAutoFit/>
          </a:bodyPr>
          <a:lstStyle/>
          <a:p>
            <a:pPr algn="l">
              <a:lnSpc>
                <a:spcPts val="5759"/>
              </a:lnSpc>
            </a:pPr>
            <a:r>
              <a:rPr lang="en-US" sz="4800">
                <a:solidFill>
                  <a:srgbClr val="FFFFFF"/>
                </a:solidFill>
                <a:latin typeface="Montserrat Bold"/>
              </a:rPr>
              <a:t>Backend Explaination</a:t>
            </a:r>
          </a:p>
        </p:txBody>
      </p:sp>
      <p:sp>
        <p:nvSpPr>
          <p:cNvPr name="Freeform 12" id="12"/>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13" id="13"/>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14" id="14"/>
          <p:cNvGrpSpPr/>
          <p:nvPr/>
        </p:nvGrpSpPr>
        <p:grpSpPr>
          <a:xfrm rot="8099963">
            <a:off x="16370235" y="9076949"/>
            <a:ext cx="2832030" cy="1425554"/>
            <a:chOff x="0" y="0"/>
            <a:chExt cx="3776040" cy="1900739"/>
          </a:xfrm>
        </p:grpSpPr>
        <p:sp>
          <p:nvSpPr>
            <p:cNvPr name="Freeform 15" id="15"/>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16" id="16"/>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Freeform 17" id="17"/>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
        <p:nvSpPr>
          <p:cNvPr name="Freeform 18" id="18"/>
          <p:cNvSpPr/>
          <p:nvPr/>
        </p:nvSpPr>
        <p:spPr>
          <a:xfrm flipH="false" flipV="false" rot="0">
            <a:off x="9144000" y="2171275"/>
            <a:ext cx="8430047" cy="3751371"/>
          </a:xfrm>
          <a:custGeom>
            <a:avLst/>
            <a:gdLst/>
            <a:ahLst/>
            <a:cxnLst/>
            <a:rect r="r" b="b" t="t" l="l"/>
            <a:pathLst>
              <a:path h="3751371" w="8430047">
                <a:moveTo>
                  <a:pt x="0" y="0"/>
                </a:moveTo>
                <a:lnTo>
                  <a:pt x="8430047" y="0"/>
                </a:lnTo>
                <a:lnTo>
                  <a:pt x="8430047" y="3751371"/>
                </a:lnTo>
                <a:lnTo>
                  <a:pt x="0" y="3751371"/>
                </a:lnTo>
                <a:lnTo>
                  <a:pt x="0" y="0"/>
                </a:lnTo>
                <a:close/>
              </a:path>
            </a:pathLst>
          </a:custGeom>
          <a:blipFill>
            <a:blip r:embed="rId7"/>
            <a:stretch>
              <a:fillRect l="0" t="0" r="0" b="0"/>
            </a:stretch>
          </a:blipFill>
        </p:spPr>
      </p:sp>
      <p:sp>
        <p:nvSpPr>
          <p:cNvPr name="Freeform 19" id="19"/>
          <p:cNvSpPr/>
          <p:nvPr/>
        </p:nvSpPr>
        <p:spPr>
          <a:xfrm flipH="false" flipV="false" rot="0">
            <a:off x="7785960" y="6196510"/>
            <a:ext cx="7980851" cy="3593216"/>
          </a:xfrm>
          <a:custGeom>
            <a:avLst/>
            <a:gdLst/>
            <a:ahLst/>
            <a:cxnLst/>
            <a:rect r="r" b="b" t="t" l="l"/>
            <a:pathLst>
              <a:path h="3593216" w="7980851">
                <a:moveTo>
                  <a:pt x="0" y="0"/>
                </a:moveTo>
                <a:lnTo>
                  <a:pt x="7980851" y="0"/>
                </a:lnTo>
                <a:lnTo>
                  <a:pt x="7980851" y="3593216"/>
                </a:lnTo>
                <a:lnTo>
                  <a:pt x="0" y="3593216"/>
                </a:lnTo>
                <a:lnTo>
                  <a:pt x="0" y="0"/>
                </a:lnTo>
                <a:close/>
              </a:path>
            </a:pathLst>
          </a:custGeom>
          <a:blipFill>
            <a:blip r:embed="rId8"/>
            <a:stretch>
              <a:fillRect l="0" t="0" r="0" b="0"/>
            </a:stretch>
          </a:blipFill>
        </p:spPr>
      </p:sp>
      <p:sp>
        <p:nvSpPr>
          <p:cNvPr name="TextBox 20" id="20"/>
          <p:cNvSpPr txBox="true"/>
          <p:nvPr/>
        </p:nvSpPr>
        <p:spPr>
          <a:xfrm rot="0">
            <a:off x="730732" y="2975553"/>
            <a:ext cx="6541068" cy="4040731"/>
          </a:xfrm>
          <a:prstGeom prst="rect">
            <a:avLst/>
          </a:prstGeom>
        </p:spPr>
        <p:txBody>
          <a:bodyPr anchor="t" rtlCol="false" tIns="0" lIns="0" bIns="0" rIns="0">
            <a:spAutoFit/>
          </a:bodyPr>
          <a:lstStyle/>
          <a:p>
            <a:pPr algn="l">
              <a:lnSpc>
                <a:spcPts val="3566"/>
              </a:lnSpc>
            </a:pPr>
            <a:r>
              <a:rPr lang="en-US" sz="2584">
                <a:solidFill>
                  <a:srgbClr val="FFFFFF"/>
                </a:solidFill>
                <a:latin typeface="Arial"/>
              </a:rPr>
              <a:t>First we created smart contract using smartPY. There we defined the data structures like car details and implemented the necessary functions. Then we deployed our smart contract with the help of Ghostnet network. We created our web page and wrote the react js code in VS code. Then we linked our web page to Taquito and created our final frontend.</a:t>
            </a:r>
            <a:r>
              <a:rPr lang="en-US" sz="2584">
                <a:solidFill>
                  <a:srgbClr val="FFFFFF"/>
                </a:solidFill>
                <a:latin typeface="Arial"/>
              </a:rPr>
              <a:t> </a:t>
            </a:r>
          </a:p>
        </p:txBody>
      </p:sp>
      <p:sp>
        <p:nvSpPr>
          <p:cNvPr name="TextBox 21" id="21"/>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812800" y="0"/>
            <a:ext cx="9475200" cy="10286130"/>
          </a:xfrm>
          <a:custGeom>
            <a:avLst/>
            <a:gdLst/>
            <a:ahLst/>
            <a:cxnLst/>
            <a:rect r="r" b="b" t="t" l="l"/>
            <a:pathLst>
              <a:path h="10286130" w="947520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742825" y="3823150"/>
            <a:ext cx="6309750" cy="5005197"/>
          </a:xfrm>
          <a:prstGeom prst="rect">
            <a:avLst/>
          </a:prstGeom>
        </p:spPr>
        <p:txBody>
          <a:bodyPr anchor="t" rtlCol="false" tIns="0" lIns="0" bIns="0" rIns="0">
            <a:spAutoFit/>
          </a:bodyPr>
          <a:lstStyle/>
          <a:p>
            <a:pPr marL="1310640" indent="-655320" lvl="1">
              <a:lnSpc>
                <a:spcPts val="6623"/>
              </a:lnSpc>
              <a:buFont typeface="Arial"/>
              <a:buChar char="•"/>
            </a:pPr>
            <a:r>
              <a:rPr lang="en-US" sz="4800">
                <a:solidFill>
                  <a:srgbClr val="FFFFFF"/>
                </a:solidFill>
                <a:latin typeface="Lato"/>
              </a:rPr>
              <a:t>SmartPY</a:t>
            </a:r>
          </a:p>
          <a:p>
            <a:pPr algn="l" marL="1310640" indent="-655320" lvl="1">
              <a:lnSpc>
                <a:spcPts val="6623"/>
              </a:lnSpc>
              <a:buFont typeface="Arial"/>
              <a:buChar char="•"/>
            </a:pPr>
            <a:r>
              <a:rPr lang="en-US" sz="4800">
                <a:solidFill>
                  <a:srgbClr val="FFFFFF"/>
                </a:solidFill>
                <a:latin typeface="Lato"/>
              </a:rPr>
              <a:t>Python </a:t>
            </a:r>
          </a:p>
          <a:p>
            <a:pPr algn="l" marL="1310640" indent="-655320" lvl="1">
              <a:lnSpc>
                <a:spcPts val="6623"/>
              </a:lnSpc>
              <a:buFont typeface="Arial"/>
              <a:buChar char="•"/>
            </a:pPr>
            <a:r>
              <a:rPr lang="en-US" sz="4800">
                <a:solidFill>
                  <a:srgbClr val="FFFFFF"/>
                </a:solidFill>
                <a:latin typeface="Lato"/>
              </a:rPr>
              <a:t>HTML</a:t>
            </a:r>
          </a:p>
          <a:p>
            <a:pPr algn="l" marL="1310640" indent="-655320" lvl="1">
              <a:lnSpc>
                <a:spcPts val="6623"/>
              </a:lnSpc>
              <a:buFont typeface="Arial"/>
              <a:buChar char="•"/>
            </a:pPr>
            <a:r>
              <a:rPr lang="en-US" sz="4800">
                <a:solidFill>
                  <a:srgbClr val="FFFFFF"/>
                </a:solidFill>
                <a:latin typeface="Lato"/>
              </a:rPr>
              <a:t>CSS</a:t>
            </a:r>
          </a:p>
          <a:p>
            <a:pPr algn="l" marL="1310640" indent="-655320" lvl="1">
              <a:lnSpc>
                <a:spcPts val="6623"/>
              </a:lnSpc>
              <a:buFont typeface="Arial"/>
              <a:buChar char="•"/>
            </a:pPr>
            <a:r>
              <a:rPr lang="en-US" sz="4800">
                <a:solidFill>
                  <a:srgbClr val="FFFFFF"/>
                </a:solidFill>
                <a:latin typeface="Lato"/>
              </a:rPr>
              <a:t>Java Script</a:t>
            </a:r>
          </a:p>
          <a:p>
            <a:pPr algn="l" marL="1310640" indent="-655320" lvl="1">
              <a:lnSpc>
                <a:spcPts val="6623"/>
              </a:lnSpc>
              <a:buFont typeface="Arial"/>
              <a:buChar char="•"/>
            </a:pPr>
            <a:r>
              <a:rPr lang="en-US" sz="4800">
                <a:solidFill>
                  <a:srgbClr val="FFFFFF"/>
                </a:solidFill>
                <a:latin typeface="Lato"/>
              </a:rPr>
              <a:t>React Js</a:t>
            </a:r>
          </a:p>
        </p:txBody>
      </p:sp>
      <p:sp>
        <p:nvSpPr>
          <p:cNvPr name="Freeform 4" id="4"/>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5" id="5"/>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sp>
        <p:nvSpPr>
          <p:cNvPr name="TextBox 6" id="6"/>
          <p:cNvSpPr txBox="true"/>
          <p:nvPr/>
        </p:nvSpPr>
        <p:spPr>
          <a:xfrm rot="0">
            <a:off x="2686425" y="1760100"/>
            <a:ext cx="13894950" cy="1635825"/>
          </a:xfrm>
          <a:prstGeom prst="rect">
            <a:avLst/>
          </a:prstGeom>
        </p:spPr>
        <p:txBody>
          <a:bodyPr anchor="t" rtlCol="false" tIns="0" lIns="0" bIns="0" rIns="0">
            <a:spAutoFit/>
          </a:bodyPr>
          <a:lstStyle/>
          <a:p>
            <a:pPr algn="l">
              <a:lnSpc>
                <a:spcPts val="5759"/>
              </a:lnSpc>
            </a:pPr>
            <a:r>
              <a:rPr lang="en-US" sz="4800">
                <a:solidFill>
                  <a:srgbClr val="FFFFFF"/>
                </a:solidFill>
                <a:latin typeface="Montserrat Bold"/>
              </a:rPr>
              <a:t>TECHNOLOGIES USED</a:t>
            </a:r>
          </a:p>
        </p:txBody>
      </p:sp>
      <p:grpSp>
        <p:nvGrpSpPr>
          <p:cNvPr name="Group 7" id="7"/>
          <p:cNvGrpSpPr/>
          <p:nvPr/>
        </p:nvGrpSpPr>
        <p:grpSpPr>
          <a:xfrm rot="8099963">
            <a:off x="16370235" y="9076949"/>
            <a:ext cx="2832030" cy="1425554"/>
            <a:chOff x="0" y="0"/>
            <a:chExt cx="3776040" cy="1900739"/>
          </a:xfrm>
        </p:grpSpPr>
        <p:sp>
          <p:nvSpPr>
            <p:cNvPr name="Freeform 8" id="8"/>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9" id="9"/>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TextBox 10" id="10"/>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6</a:t>
            </a:r>
          </a:p>
        </p:txBody>
      </p:sp>
      <p:sp>
        <p:nvSpPr>
          <p:cNvPr name="Freeform 11" id="11"/>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568525" y="-496404"/>
            <a:ext cx="9475200" cy="10286130"/>
          </a:xfrm>
          <a:custGeom>
            <a:avLst/>
            <a:gdLst/>
            <a:ahLst/>
            <a:cxnLst/>
            <a:rect r="r" b="b" t="t" l="l"/>
            <a:pathLst>
              <a:path h="10286130" w="947520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4" id="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5" id="5"/>
          <p:cNvGrpSpPr/>
          <p:nvPr/>
        </p:nvGrpSpPr>
        <p:grpSpPr>
          <a:xfrm rot="8099963">
            <a:off x="16370235" y="9076949"/>
            <a:ext cx="2832030" cy="1425554"/>
            <a:chOff x="0" y="0"/>
            <a:chExt cx="3776040" cy="1900739"/>
          </a:xfrm>
        </p:grpSpPr>
        <p:sp>
          <p:nvSpPr>
            <p:cNvPr name="Freeform 6" id="6"/>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7" id="7"/>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Freeform 8" id="8"/>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
        <p:nvSpPr>
          <p:cNvPr name="Freeform 9" id="9"/>
          <p:cNvSpPr/>
          <p:nvPr/>
        </p:nvSpPr>
        <p:spPr>
          <a:xfrm flipH="false" flipV="false" rot="0">
            <a:off x="1436202" y="2942070"/>
            <a:ext cx="14404743" cy="5769900"/>
          </a:xfrm>
          <a:custGeom>
            <a:avLst/>
            <a:gdLst/>
            <a:ahLst/>
            <a:cxnLst/>
            <a:rect r="r" b="b" t="t" l="l"/>
            <a:pathLst>
              <a:path h="5769900" w="14404743">
                <a:moveTo>
                  <a:pt x="0" y="0"/>
                </a:moveTo>
                <a:lnTo>
                  <a:pt x="14404743" y="0"/>
                </a:lnTo>
                <a:lnTo>
                  <a:pt x="14404743" y="5769900"/>
                </a:lnTo>
                <a:lnTo>
                  <a:pt x="0" y="5769900"/>
                </a:lnTo>
                <a:lnTo>
                  <a:pt x="0" y="0"/>
                </a:lnTo>
                <a:close/>
              </a:path>
            </a:pathLst>
          </a:custGeom>
          <a:blipFill>
            <a:blip r:embed="rId7"/>
            <a:stretch>
              <a:fillRect l="0" t="0" r="0" b="0"/>
            </a:stretch>
          </a:blipFill>
        </p:spPr>
      </p:sp>
      <p:sp>
        <p:nvSpPr>
          <p:cNvPr name="TextBox 10" id="10"/>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6</a:t>
            </a:r>
          </a:p>
        </p:txBody>
      </p:sp>
      <p:sp>
        <p:nvSpPr>
          <p:cNvPr name="TextBox 11" id="11"/>
          <p:cNvSpPr txBox="true"/>
          <p:nvPr/>
        </p:nvSpPr>
        <p:spPr>
          <a:xfrm rot="0">
            <a:off x="5107332" y="177703"/>
            <a:ext cx="8243888"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Italics"/>
              </a:rPr>
              <a:t>User Interface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568525" y="-496404"/>
            <a:ext cx="9475200" cy="10286130"/>
          </a:xfrm>
          <a:custGeom>
            <a:avLst/>
            <a:gdLst/>
            <a:ahLst/>
            <a:cxnLst/>
            <a:rect r="r" b="b" t="t" l="l"/>
            <a:pathLst>
              <a:path h="10286130" w="947520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4" id="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5" id="5"/>
          <p:cNvGrpSpPr/>
          <p:nvPr/>
        </p:nvGrpSpPr>
        <p:grpSpPr>
          <a:xfrm rot="8099963">
            <a:off x="16370235" y="9076949"/>
            <a:ext cx="2832030" cy="1425554"/>
            <a:chOff x="0" y="0"/>
            <a:chExt cx="3776040" cy="1900739"/>
          </a:xfrm>
        </p:grpSpPr>
        <p:sp>
          <p:nvSpPr>
            <p:cNvPr name="Freeform 6" id="6"/>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7" id="7"/>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Freeform 8" id="8"/>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
        <p:nvSpPr>
          <p:cNvPr name="TextBox 9" id="9"/>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6</a:t>
            </a:r>
          </a:p>
        </p:txBody>
      </p:sp>
      <p:sp>
        <p:nvSpPr>
          <p:cNvPr name="TextBox 10" id="10"/>
          <p:cNvSpPr txBox="true"/>
          <p:nvPr/>
        </p:nvSpPr>
        <p:spPr>
          <a:xfrm rot="0">
            <a:off x="2317062" y="1872074"/>
            <a:ext cx="13444637"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Functioning of Apni Car</a:t>
            </a:r>
          </a:p>
        </p:txBody>
      </p:sp>
      <p:sp>
        <p:nvSpPr>
          <p:cNvPr name="TextBox 11" id="11"/>
          <p:cNvSpPr txBox="true"/>
          <p:nvPr/>
        </p:nvSpPr>
        <p:spPr>
          <a:xfrm rot="0">
            <a:off x="2317062" y="3429093"/>
            <a:ext cx="13444637" cy="647700"/>
          </a:xfrm>
          <a:prstGeom prst="rect">
            <a:avLst/>
          </a:prstGeom>
        </p:spPr>
        <p:txBody>
          <a:bodyPr anchor="t" rtlCol="false" tIns="0" lIns="0" bIns="0" rIns="0">
            <a:spAutoFit/>
          </a:bodyPr>
          <a:lstStyle/>
          <a:p>
            <a:pPr algn="ctr">
              <a:lnSpc>
                <a:spcPts val="5040"/>
              </a:lnSpc>
            </a:pPr>
          </a:p>
        </p:txBody>
      </p:sp>
      <p:sp>
        <p:nvSpPr>
          <p:cNvPr name="TextBox 12" id="12"/>
          <p:cNvSpPr txBox="true"/>
          <p:nvPr/>
        </p:nvSpPr>
        <p:spPr>
          <a:xfrm rot="0">
            <a:off x="2317062" y="3981543"/>
            <a:ext cx="13444637" cy="887095"/>
          </a:xfrm>
          <a:prstGeom prst="rect">
            <a:avLst/>
          </a:prstGeom>
        </p:spPr>
        <p:txBody>
          <a:bodyPr anchor="t" rtlCol="false" tIns="0" lIns="0" bIns="0" rIns="0">
            <a:spAutoFit/>
          </a:bodyPr>
          <a:lstStyle/>
          <a:p>
            <a:pPr algn="ctr">
              <a:lnSpc>
                <a:spcPts val="7279"/>
              </a:lnSpc>
            </a:pPr>
          </a:p>
        </p:txBody>
      </p:sp>
      <p:sp>
        <p:nvSpPr>
          <p:cNvPr name="TextBox 13" id="13"/>
          <p:cNvSpPr txBox="true"/>
          <p:nvPr/>
        </p:nvSpPr>
        <p:spPr>
          <a:xfrm rot="0">
            <a:off x="1028700" y="4801963"/>
            <a:ext cx="13892426" cy="3073064"/>
          </a:xfrm>
          <a:prstGeom prst="rect">
            <a:avLst/>
          </a:prstGeom>
        </p:spPr>
        <p:txBody>
          <a:bodyPr anchor="t" rtlCol="false" tIns="0" lIns="0" bIns="0" rIns="0">
            <a:spAutoFit/>
          </a:bodyPr>
          <a:lstStyle/>
          <a:p>
            <a:pPr algn="just" marL="758509" indent="-379254" lvl="1">
              <a:lnSpc>
                <a:spcPts val="4918"/>
              </a:lnSpc>
              <a:buFont typeface="Arial"/>
              <a:buChar char="•"/>
            </a:pPr>
            <a:r>
              <a:rPr lang="en-US" sz="3513" u="sng">
                <a:solidFill>
                  <a:srgbClr val="FFFFFF"/>
                </a:solidFill>
                <a:latin typeface="Canva Sans Bold"/>
              </a:rPr>
              <a:t>Add Car</a:t>
            </a:r>
            <a:r>
              <a:rPr lang="en-US" sz="3513">
                <a:solidFill>
                  <a:srgbClr val="FFFFFF"/>
                </a:solidFill>
                <a:latin typeface="Canva Sans"/>
              </a:rPr>
              <a:t> : User can register their car for renting.</a:t>
            </a:r>
          </a:p>
          <a:p>
            <a:pPr algn="just" marL="758509" indent="-379254" lvl="1">
              <a:lnSpc>
                <a:spcPts val="4918"/>
              </a:lnSpc>
              <a:buFont typeface="Arial"/>
              <a:buChar char="•"/>
            </a:pPr>
            <a:r>
              <a:rPr lang="en-US" sz="3513" u="sng">
                <a:solidFill>
                  <a:srgbClr val="FFFFFF"/>
                </a:solidFill>
                <a:latin typeface="Canva Sans Bold"/>
              </a:rPr>
              <a:t>Remove car</a:t>
            </a:r>
            <a:r>
              <a:rPr lang="en-US" sz="3513">
                <a:solidFill>
                  <a:srgbClr val="FFFFFF"/>
                </a:solidFill>
                <a:latin typeface="Canva Sans"/>
              </a:rPr>
              <a:t> : User can remove their registered car.</a:t>
            </a:r>
          </a:p>
          <a:p>
            <a:pPr algn="just" marL="758509" indent="-379254" lvl="1">
              <a:lnSpc>
                <a:spcPts val="4918"/>
              </a:lnSpc>
              <a:buFont typeface="Arial"/>
              <a:buChar char="•"/>
            </a:pPr>
            <a:r>
              <a:rPr lang="en-US" sz="3513" u="sng">
                <a:solidFill>
                  <a:srgbClr val="FFFFFF"/>
                </a:solidFill>
                <a:latin typeface="Canva Sans Bold"/>
              </a:rPr>
              <a:t>Reserve car</a:t>
            </a:r>
            <a:r>
              <a:rPr lang="en-US" sz="3513">
                <a:solidFill>
                  <a:srgbClr val="FFFFFF"/>
                </a:solidFill>
                <a:latin typeface="Canva Sans"/>
              </a:rPr>
              <a:t> : User can book a Rental Car</a:t>
            </a:r>
          </a:p>
          <a:p>
            <a:pPr algn="just" marL="758509" indent="-379254" lvl="1">
              <a:lnSpc>
                <a:spcPts val="4918"/>
              </a:lnSpc>
              <a:buFont typeface="Arial"/>
              <a:buChar char="•"/>
            </a:pPr>
            <a:r>
              <a:rPr lang="en-US" sz="3513" u="sng">
                <a:solidFill>
                  <a:srgbClr val="FFFFFF"/>
                </a:solidFill>
                <a:latin typeface="Canva Sans Bold"/>
              </a:rPr>
              <a:t>Cancel Reservation</a:t>
            </a:r>
            <a:r>
              <a:rPr lang="en-US" sz="3513">
                <a:solidFill>
                  <a:srgbClr val="FFFFFF"/>
                </a:solidFill>
                <a:latin typeface="Canva Sans"/>
              </a:rPr>
              <a:t>  : User can cancel the reserved booking</a:t>
            </a:r>
          </a:p>
          <a:p>
            <a:pPr algn="just">
              <a:lnSpc>
                <a:spcPts val="4918"/>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B212C"/>
        </a:solidFill>
      </p:bgPr>
    </p:bg>
    <p:spTree>
      <p:nvGrpSpPr>
        <p:cNvPr id="1" name=""/>
        <p:cNvGrpSpPr/>
        <p:nvPr/>
      </p:nvGrpSpPr>
      <p:grpSpPr>
        <a:xfrm>
          <a:off x="0" y="0"/>
          <a:ext cx="0" cy="0"/>
          <a:chOff x="0" y="0"/>
          <a:chExt cx="0" cy="0"/>
        </a:xfrm>
      </p:grpSpPr>
      <p:sp>
        <p:nvSpPr>
          <p:cNvPr name="Freeform 2" id="2"/>
          <p:cNvSpPr/>
          <p:nvPr/>
        </p:nvSpPr>
        <p:spPr>
          <a:xfrm flipH="false" flipV="false" rot="0">
            <a:off x="8568525" y="-496404"/>
            <a:ext cx="9475200" cy="10286130"/>
          </a:xfrm>
          <a:custGeom>
            <a:avLst/>
            <a:gdLst/>
            <a:ahLst/>
            <a:cxnLst/>
            <a:rect r="r" b="b" t="t" l="l"/>
            <a:pathLst>
              <a:path h="10286130" w="947520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5400" y="-20"/>
            <a:ext cx="4808900" cy="1087734"/>
          </a:xfrm>
          <a:custGeom>
            <a:avLst/>
            <a:gdLst/>
            <a:ahLst/>
            <a:cxnLst/>
            <a:rect r="r" b="b" t="t" l="l"/>
            <a:pathLst>
              <a:path h="1087734" w="4808900">
                <a:moveTo>
                  <a:pt x="0" y="0"/>
                </a:moveTo>
                <a:lnTo>
                  <a:pt x="4808900" y="0"/>
                </a:lnTo>
                <a:lnTo>
                  <a:pt x="4808900" y="1087734"/>
                </a:lnTo>
                <a:lnTo>
                  <a:pt x="0" y="1087734"/>
                </a:lnTo>
                <a:lnTo>
                  <a:pt x="0" y="0"/>
                </a:lnTo>
                <a:close/>
              </a:path>
            </a:pathLst>
          </a:custGeom>
          <a:blipFill>
            <a:blip r:embed="rId4"/>
            <a:stretch>
              <a:fillRect l="0" t="0" r="0" b="0"/>
            </a:stretch>
          </a:blipFill>
        </p:spPr>
      </p:sp>
      <p:sp>
        <p:nvSpPr>
          <p:cNvPr name="Freeform 4" id="4"/>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5"/>
            <a:stretch>
              <a:fillRect l="0" t="0" r="0" b="0"/>
            </a:stretch>
          </a:blipFill>
        </p:spPr>
      </p:sp>
      <p:grpSp>
        <p:nvGrpSpPr>
          <p:cNvPr name="Group 5" id="5"/>
          <p:cNvGrpSpPr/>
          <p:nvPr/>
        </p:nvGrpSpPr>
        <p:grpSpPr>
          <a:xfrm rot="8099963">
            <a:off x="16370235" y="9076949"/>
            <a:ext cx="2832030" cy="1425554"/>
            <a:chOff x="0" y="0"/>
            <a:chExt cx="3776040" cy="1900739"/>
          </a:xfrm>
        </p:grpSpPr>
        <p:sp>
          <p:nvSpPr>
            <p:cNvPr name="Freeform 6" id="6"/>
            <p:cNvSpPr/>
            <p:nvPr/>
          </p:nvSpPr>
          <p:spPr>
            <a:xfrm flipH="false" flipV="false" rot="0">
              <a:off x="12700" y="12700"/>
              <a:ext cx="3750691" cy="1875282"/>
            </a:xfrm>
            <a:custGeom>
              <a:avLst/>
              <a:gdLst/>
              <a:ahLst/>
              <a:cxnLst/>
              <a:rect r="r" b="b" t="t" l="l"/>
              <a:pathLst>
                <a:path h="1875282" w="3750691">
                  <a:moveTo>
                    <a:pt x="0" y="1875282"/>
                  </a:moveTo>
                  <a:lnTo>
                    <a:pt x="1875282" y="0"/>
                  </a:lnTo>
                  <a:lnTo>
                    <a:pt x="3750691" y="1875282"/>
                  </a:lnTo>
                  <a:close/>
                </a:path>
              </a:pathLst>
            </a:custGeom>
            <a:solidFill>
              <a:srgbClr val="82C7A5"/>
            </a:solidFill>
          </p:spPr>
        </p:sp>
        <p:sp>
          <p:nvSpPr>
            <p:cNvPr name="Freeform 7" id="7"/>
            <p:cNvSpPr/>
            <p:nvPr/>
          </p:nvSpPr>
          <p:spPr>
            <a:xfrm flipH="false" flipV="false" rot="0">
              <a:off x="-889" y="0"/>
              <a:ext cx="3777869" cy="1900809"/>
            </a:xfrm>
            <a:custGeom>
              <a:avLst/>
              <a:gdLst/>
              <a:ahLst/>
              <a:cxnLst/>
              <a:rect r="r" b="b" t="t" l="l"/>
              <a:pathLst>
                <a:path h="1900809" w="377786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sp>
      </p:grpSp>
      <p:sp>
        <p:nvSpPr>
          <p:cNvPr name="Freeform 8" id="8"/>
          <p:cNvSpPr/>
          <p:nvPr/>
        </p:nvSpPr>
        <p:spPr>
          <a:xfrm flipH="false" flipV="false" rot="0">
            <a:off x="16145918" y="0"/>
            <a:ext cx="2142082" cy="2093400"/>
          </a:xfrm>
          <a:custGeom>
            <a:avLst/>
            <a:gdLst/>
            <a:ahLst/>
            <a:cxnLst/>
            <a:rect r="r" b="b" t="t" l="l"/>
            <a:pathLst>
              <a:path h="2093400" w="2142082">
                <a:moveTo>
                  <a:pt x="0" y="0"/>
                </a:moveTo>
                <a:lnTo>
                  <a:pt x="2142082" y="0"/>
                </a:lnTo>
                <a:lnTo>
                  <a:pt x="2142082" y="2093400"/>
                </a:lnTo>
                <a:lnTo>
                  <a:pt x="0" y="2093400"/>
                </a:lnTo>
                <a:lnTo>
                  <a:pt x="0" y="0"/>
                </a:lnTo>
                <a:close/>
              </a:path>
            </a:pathLst>
          </a:custGeom>
          <a:blipFill>
            <a:blip r:embed="rId6"/>
            <a:stretch>
              <a:fillRect l="0" t="-3249" r="0" b="-3252"/>
            </a:stretch>
          </a:blipFill>
        </p:spPr>
      </p:sp>
      <p:sp>
        <p:nvSpPr>
          <p:cNvPr name="Freeform 9" id="9"/>
          <p:cNvSpPr/>
          <p:nvPr/>
        </p:nvSpPr>
        <p:spPr>
          <a:xfrm flipH="false" flipV="false" rot="0">
            <a:off x="0" y="5733437"/>
            <a:ext cx="9931398" cy="4514757"/>
          </a:xfrm>
          <a:custGeom>
            <a:avLst/>
            <a:gdLst/>
            <a:ahLst/>
            <a:cxnLst/>
            <a:rect r="r" b="b" t="t" l="l"/>
            <a:pathLst>
              <a:path h="4514757" w="9931398">
                <a:moveTo>
                  <a:pt x="0" y="0"/>
                </a:moveTo>
                <a:lnTo>
                  <a:pt x="9931398" y="0"/>
                </a:lnTo>
                <a:lnTo>
                  <a:pt x="9931398" y="4514757"/>
                </a:lnTo>
                <a:lnTo>
                  <a:pt x="0" y="4514757"/>
                </a:lnTo>
                <a:lnTo>
                  <a:pt x="0" y="0"/>
                </a:lnTo>
                <a:close/>
              </a:path>
            </a:pathLst>
          </a:custGeom>
          <a:blipFill>
            <a:blip r:embed="rId7"/>
            <a:stretch>
              <a:fillRect l="0" t="0" r="0" b="0"/>
            </a:stretch>
          </a:blipFill>
        </p:spPr>
      </p:sp>
      <p:sp>
        <p:nvSpPr>
          <p:cNvPr name="Freeform 10" id="10"/>
          <p:cNvSpPr/>
          <p:nvPr/>
        </p:nvSpPr>
        <p:spPr>
          <a:xfrm flipH="false" flipV="false" rot="0">
            <a:off x="7236081" y="1744247"/>
            <a:ext cx="8909837" cy="3636765"/>
          </a:xfrm>
          <a:custGeom>
            <a:avLst/>
            <a:gdLst/>
            <a:ahLst/>
            <a:cxnLst/>
            <a:rect r="r" b="b" t="t" l="l"/>
            <a:pathLst>
              <a:path h="3636765" w="8909837">
                <a:moveTo>
                  <a:pt x="0" y="0"/>
                </a:moveTo>
                <a:lnTo>
                  <a:pt x="8909837" y="0"/>
                </a:lnTo>
                <a:lnTo>
                  <a:pt x="8909837" y="3636765"/>
                </a:lnTo>
                <a:lnTo>
                  <a:pt x="0" y="3636765"/>
                </a:lnTo>
                <a:lnTo>
                  <a:pt x="0" y="0"/>
                </a:lnTo>
                <a:close/>
              </a:path>
            </a:pathLst>
          </a:custGeom>
          <a:blipFill>
            <a:blip r:embed="rId8"/>
            <a:stretch>
              <a:fillRect l="0" t="0" r="0" b="0"/>
            </a:stretch>
          </a:blipFill>
        </p:spPr>
      </p:sp>
      <p:sp>
        <p:nvSpPr>
          <p:cNvPr name="TextBox 11" id="11"/>
          <p:cNvSpPr txBox="true"/>
          <p:nvPr/>
        </p:nvSpPr>
        <p:spPr>
          <a:xfrm rot="0">
            <a:off x="17528775" y="9183500"/>
            <a:ext cx="514950" cy="842475"/>
          </a:xfrm>
          <a:prstGeom prst="rect">
            <a:avLst/>
          </a:prstGeom>
        </p:spPr>
        <p:txBody>
          <a:bodyPr anchor="t" rtlCol="false" tIns="0" lIns="0" bIns="0" rIns="0">
            <a:spAutoFit/>
          </a:bodyPr>
          <a:lstStyle/>
          <a:p>
            <a:pPr algn="l">
              <a:lnSpc>
                <a:spcPts val="5040"/>
              </a:lnSpc>
            </a:pPr>
            <a:r>
              <a:rPr lang="en-US" sz="4200">
                <a:solidFill>
                  <a:srgbClr val="000000"/>
                </a:solidFill>
                <a:latin typeface="Lato Bold"/>
              </a:rPr>
              <a:t>6</a:t>
            </a:r>
          </a:p>
        </p:txBody>
      </p:sp>
      <p:sp>
        <p:nvSpPr>
          <p:cNvPr name="TextBox 12" id="12"/>
          <p:cNvSpPr txBox="true"/>
          <p:nvPr/>
        </p:nvSpPr>
        <p:spPr>
          <a:xfrm rot="0">
            <a:off x="3850245" y="-171450"/>
            <a:ext cx="11163317" cy="1550034"/>
          </a:xfrm>
          <a:prstGeom prst="rect">
            <a:avLst/>
          </a:prstGeom>
        </p:spPr>
        <p:txBody>
          <a:bodyPr anchor="t" rtlCol="false" tIns="0" lIns="0" bIns="0" rIns="0">
            <a:spAutoFit/>
          </a:bodyPr>
          <a:lstStyle/>
          <a:p>
            <a:pPr algn="ctr">
              <a:lnSpc>
                <a:spcPts val="12740"/>
              </a:lnSpc>
            </a:pPr>
            <a:r>
              <a:rPr lang="en-US" sz="9100">
                <a:solidFill>
                  <a:srgbClr val="FFFFFF"/>
                </a:solidFill>
                <a:latin typeface="Alegreya Bold"/>
              </a:rPr>
              <a:t>Smart Contract</a:t>
            </a:r>
          </a:p>
        </p:txBody>
      </p:sp>
      <p:sp>
        <p:nvSpPr>
          <p:cNvPr name="TextBox 13" id="13"/>
          <p:cNvSpPr txBox="true"/>
          <p:nvPr/>
        </p:nvSpPr>
        <p:spPr>
          <a:xfrm rot="0">
            <a:off x="2317062" y="3429093"/>
            <a:ext cx="13444637" cy="647700"/>
          </a:xfrm>
          <a:prstGeom prst="rect">
            <a:avLst/>
          </a:prstGeom>
        </p:spPr>
        <p:txBody>
          <a:bodyPr anchor="t" rtlCol="false" tIns="0" lIns="0" bIns="0" rIns="0">
            <a:spAutoFit/>
          </a:bodyPr>
          <a:lstStyle/>
          <a:p>
            <a:pPr algn="ctr">
              <a:lnSpc>
                <a:spcPts val="5040"/>
              </a:lnSpc>
            </a:pPr>
          </a:p>
        </p:txBody>
      </p:sp>
      <p:sp>
        <p:nvSpPr>
          <p:cNvPr name="TextBox 14" id="14"/>
          <p:cNvSpPr txBox="true"/>
          <p:nvPr/>
        </p:nvSpPr>
        <p:spPr>
          <a:xfrm rot="0">
            <a:off x="3208733" y="1998150"/>
            <a:ext cx="3513931"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 Interact -&gt;</a:t>
            </a:r>
          </a:p>
        </p:txBody>
      </p:sp>
      <p:sp>
        <p:nvSpPr>
          <p:cNvPr name="TextBox 15" id="15"/>
          <p:cNvSpPr txBox="true"/>
          <p:nvPr/>
        </p:nvSpPr>
        <p:spPr>
          <a:xfrm rot="0">
            <a:off x="10191290" y="7397342"/>
            <a:ext cx="4527352"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 &lt;- Operations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DAFnF82ZSO4</dc:identifier>
  <dcterms:modified xsi:type="dcterms:W3CDTF">2011-08-01T06:04:30Z</dcterms:modified>
  <cp:revision>1</cp:revision>
  <dc:title>TEAM NAME : APNI CAR</dc:title>
</cp:coreProperties>
</file>

<file path=docProps/thumbnail.jpeg>
</file>